
<file path=[Content_Types].xml><?xml version="1.0" encoding="utf-8"?>
<Types xmlns="http://schemas.openxmlformats.org/package/2006/content-types">
  <Override PartName="/ppt/slides/slide18.xml" ContentType="application/vnd.openxmlformats-officedocument.presentationml.slide+xml"/>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Default Extension="rels" ContentType="application/vnd.openxmlformats-package.relationships+xml"/>
  <Default Extension="jpeg" ContentType="image/jpeg"/>
  <Override PartName="/ppt/slides/slide10.xml" ContentType="application/vnd.openxmlformats-officedocument.presentationml.slide+xml"/>
  <Override PartName="/ppt/notesMasters/notesMaster1.xml" ContentType="application/vnd.openxmlformats-officedocument.presentationml.notesMaster+xml"/>
  <Override PartName="/ppt/slides/slide1.xml" ContentType="application/vnd.openxmlformats-officedocument.presentationml.slide+xml"/>
  <Override PartName="/ppt/slides/slide26.xml" ContentType="application/vnd.openxmlformats-officedocument.presentationml.slide+xml"/>
  <Override PartName="/ppt/slideLayouts/slideLayout5.xml" ContentType="application/vnd.openxmlformats-officedocument.presentationml.slideLayout+xml"/>
  <Override PartName="/docProps/app.xml" ContentType="application/vnd.openxmlformats-officedocument.extended-properties+xml"/>
  <Override PartName="/ppt/theme/theme2.xml" ContentType="application/vnd.openxmlformats-officedocument.theme+xml"/>
  <Override PartName="/ppt/slideLayouts/slideLayout1.xml" ContentType="application/vnd.openxmlformats-officedocument.presentationml.slideLayout+xml"/>
  <Override PartName="/ppt/slides/slide22.xml" ContentType="application/vnd.openxmlformats-officedocument.presentationml.slide+xml"/>
  <Default Extension="xml" ContentType="application/xml"/>
  <Override PartName="/ppt/slides/slide19.xml" ContentType="application/vnd.openxmlformats-officedocument.presentationml.slide+xml"/>
  <Override PartName="/ppt/notesSlides/notesSlide5.xml" ContentType="application/vnd.openxmlformats-officedocument.presentationml.notesSlide+xml"/>
  <Override PartName="/ppt/tableStyles.xml" ContentType="application/vnd.openxmlformats-officedocument.presentationml.tableStyles+xml"/>
  <Override PartName="/ppt/slides/slide15.xml" ContentType="application/vnd.openxmlformats-officedocument.presentationml.slide+xml"/>
  <Override PartName="/ppt/notesSlides/notesSlide1.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slides/slide27.xml" ContentType="application/vnd.openxmlformats-officedocument.presentationml.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slides/slide23.xml" ContentType="application/vnd.openxmlformats-officedocument.presentationml.slide+xml"/>
  <Override PartName="/ppt/notesSlides/notesSlide6.xml" ContentType="application/vnd.openxmlformats-officedocument.presentationml.notesSlide+xml"/>
  <Default Extension="gif" ContentType="image/gif"/>
  <Override PartName="/ppt/slides/slide16.xml" ContentType="application/vnd.openxmlformats-officedocument.presentationml.slide+xml"/>
  <Override PartName="/ppt/notesSlides/notesSlide2.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slides/slide20.xml" ContentType="application/vnd.openxmlformats-officedocument.presentationml.slide+xml"/>
  <Override PartName="/ppt/notesSlides/notesSlide7.xml" ContentType="application/vnd.openxmlformats-officedocument.presentationml.notesSlide+xml"/>
  <Override PartName="/ppt/slides/slide17.xml" ContentType="application/vnd.openxmlformats-officedocument.presentationml.slide+xml"/>
  <Override PartName="/ppt/notesSlides/notesSlide3.xml" ContentType="application/vnd.openxmlformats-officedocument.presentationml.notesSlide+xml"/>
  <Override PartName="/ppt/slides/slide8.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notesSlides/notesSlide8.xml" ContentType="application/vnd.openxmlformats-officedocument.presentationml.notesSlide+xml"/>
  <Override PartName="/ppt/slideLayouts/slideLayout4.xml" ContentType="application/vnd.openxmlformats-officedocument.presentationml.slideLayout+xml"/>
  <Override PartName="/ppt/slides/slide25.xml" ContentType="application/vnd.openxmlformats-officedocument.presentationml.slide+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notesMasterIdLst>
    <p:notesMasterId r:id="rId29"/>
  </p:notesMasterIdLst>
  <p:sldIdLst>
    <p:sldId id="256" r:id="rId2"/>
    <p:sldId id="284" r:id="rId3"/>
    <p:sldId id="264" r:id="rId4"/>
    <p:sldId id="265" r:id="rId5"/>
    <p:sldId id="257" r:id="rId6"/>
    <p:sldId id="275" r:id="rId7"/>
    <p:sldId id="276" r:id="rId8"/>
    <p:sldId id="258" r:id="rId9"/>
    <p:sldId id="267" r:id="rId10"/>
    <p:sldId id="281" r:id="rId11"/>
    <p:sldId id="268" r:id="rId12"/>
    <p:sldId id="277" r:id="rId13"/>
    <p:sldId id="270" r:id="rId14"/>
    <p:sldId id="283" r:id="rId15"/>
    <p:sldId id="280" r:id="rId16"/>
    <p:sldId id="291" r:id="rId17"/>
    <p:sldId id="269" r:id="rId18"/>
    <p:sldId id="271" r:id="rId19"/>
    <p:sldId id="287" r:id="rId20"/>
    <p:sldId id="292" r:id="rId21"/>
    <p:sldId id="261" r:id="rId22"/>
    <p:sldId id="288" r:id="rId23"/>
    <p:sldId id="262" r:id="rId24"/>
    <p:sldId id="273" r:id="rId25"/>
    <p:sldId id="274" r:id="rId26"/>
    <p:sldId id="289" r:id="rId27"/>
    <p:sldId id="290" r:id="rId2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FFEA4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20"/>
    <p:restoredTop sz="94660"/>
  </p:normalViewPr>
  <p:slideViewPr>
    <p:cSldViewPr snapToGrid="0" snapToObjects="1">
      <p:cViewPr varScale="1">
        <p:scale>
          <a:sx n="154" d="100"/>
          <a:sy n="154" d="100"/>
        </p:scale>
        <p:origin x="-1144" y="-10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printerSettings" Target="printerSettings/printerSettings1.bin"/><Relationship Id="rId31" Type="http://schemas.openxmlformats.org/officeDocument/2006/relationships/presProps" Target="presProps.xml"/><Relationship Id="rId32" Type="http://schemas.openxmlformats.org/officeDocument/2006/relationships/viewProps" Target="viewProp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heme" Target="theme/theme1.xml"/><Relationship Id="rId3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6DB80DE-EA3E-8C49-8292-9059D57B5434}" type="datetimeFigureOut">
              <a:rPr lang="en-US" smtClean="0"/>
              <a:pPr/>
              <a:t>4/2/10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6AF6A59-7E6D-5E48-9053-9FF681C4BC50}"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2CDB856-060D-4249-8ACC-9EC12DE29ECC}" type="slidenum">
              <a:rPr lang="en-US"/>
              <a:pPr/>
              <a:t>3</a:t>
            </a:fld>
            <a:endParaRPr lang="en-US"/>
          </a:p>
        </p:txBody>
      </p:sp>
      <p:sp>
        <p:nvSpPr>
          <p:cNvPr id="7170"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7171" name="Rectangle 3"/>
          <p:cNvSpPr>
            <a:spLocks noGrp="1" noChangeArrowheads="1"/>
          </p:cNvSpPr>
          <p:nvPr>
            <p:ph type="body" idx="1"/>
          </p:nvPr>
        </p:nvSpPr>
        <p:spPr bwMode="auto">
          <a:xfrm>
            <a:off x="457200" y="4343400"/>
            <a:ext cx="6019800" cy="4114800"/>
          </a:xfrm>
          <a:prstGeom prst="rect">
            <a:avLst/>
          </a:prstGeom>
          <a:solidFill>
            <a:srgbClr val="FFFFFF"/>
          </a:solidFill>
          <a:ln>
            <a:solidFill>
              <a:srgbClr val="000000"/>
            </a:solidFill>
            <a:miter lim="800000"/>
            <a:headEnd/>
            <a:tailEnd/>
          </a:ln>
        </p:spPr>
        <p:txBody>
          <a:bodyPr>
            <a:prstTxWarp prst="textNoShape">
              <a:avLst/>
            </a:prstTxWarp>
          </a:bodyPr>
          <a:lstStyle/>
          <a:p>
            <a:pPr>
              <a:tabLst>
                <a:tab pos="800100" algn="l"/>
              </a:tabLst>
            </a:pPr>
            <a:endParaRPr lang="en-US"/>
          </a:p>
          <a:p>
            <a:pPr>
              <a:tabLst>
                <a:tab pos="800100" algn="l"/>
              </a:tabLst>
            </a:pPr>
            <a:r>
              <a:rPr lang="en-US" b="1"/>
              <a:t>SCRIPT:</a:t>
            </a:r>
            <a:r>
              <a:rPr lang="en-US"/>
              <a:t>  	</a:t>
            </a:r>
            <a:r>
              <a:rPr lang="en-US" b="1" i="1">
                <a:solidFill>
                  <a:srgbClr val="0033FF"/>
                </a:solidFill>
              </a:rPr>
              <a:t>There are 200 billion stars in our galaxy . . . one of them is our Sun.  </a:t>
            </a:r>
          </a:p>
          <a:p>
            <a:pPr marL="800100" lvl="1">
              <a:tabLst>
                <a:tab pos="800100" algn="l"/>
              </a:tabLst>
            </a:pPr>
            <a:r>
              <a:rPr lang="en-US" b="1">
                <a:solidFill>
                  <a:srgbClr val="000066"/>
                </a:solidFill>
              </a:rPr>
              <a:t>Our galaxy is so large that if you could travel at the speed of light, it would take you 100,000 years to go from one side to the other.  And this giant "city of stars" known as the Milky Way Galaxy is only one of billions of other galaxies beyond the Milky Way.  There are more stars in the universe than there are grains of sand on all the beaches of Earth.  </a:t>
            </a:r>
          </a:p>
          <a:p>
            <a:pPr marL="800100" lvl="1">
              <a:tabLst>
                <a:tab pos="800100" algn="l"/>
              </a:tabLst>
            </a:pPr>
            <a:endParaRPr lang="en-US" b="1" i="1"/>
          </a:p>
          <a:p>
            <a:pPr>
              <a:tabLst>
                <a:tab pos="800100" algn="l"/>
              </a:tabLst>
            </a:pPr>
            <a:r>
              <a:rPr lang="en-US" b="1"/>
              <a:t>WHAT’S ON THE SLIDE:</a:t>
            </a:r>
            <a:r>
              <a:rPr lang="en-US"/>
              <a:t>  Atlas Image [or Atlas Image mosaic] obtained as part of the Two Micron All Sky Survey (2MASS), a joint project of the University of Massachusetts and the Infrared Processing and Analysis Center/California Institute of Technology, funded by the National Aeronautics and Space Administration and the National Science Foundation.The center of our Milky Way Galaxy is located in the constellation of Sagittarius. In visible light the lion's share of stars are hidden behind thick clouds of dust. This obscuring dust becomes increasingly transparent at infrared wavelengths. This 2MASS image, covering a field roughly 10 x 8 degrees (about the area of your fist held out at arm's length) reveals multitudes of otherwise hidden stars, penetrating all the way to the central star cluster of the Galaxy.</a:t>
            </a:r>
          </a:p>
          <a:p>
            <a:pPr>
              <a:tabLst>
                <a:tab pos="800100" algn="l"/>
              </a:tabLst>
            </a:pPr>
            <a:endParaRPr lang="en-US"/>
          </a:p>
          <a:p>
            <a:pPr>
              <a:tabLst>
                <a:tab pos="800100" algn="l"/>
              </a:tabLst>
            </a:pPr>
            <a:r>
              <a:rPr lang="en-US" b="1"/>
              <a:t>EXTRAS:</a:t>
            </a:r>
            <a:r>
              <a:rPr lang="en-US"/>
              <a:t>  Far out in the country, on a dark starry night, it seems as though we can see countless stars.  In reality, however, we can only see about 2000.  If we made a model of our whole Milky Way Galaxy that was 10 feet across, almost all the stars we could see with our naked eyes on a clear, dark night would exist within a little bubble a few inches (about 5 centimeters) across centered on our solar system.  All the other stars in our galaxy lie beyond.  </a:t>
            </a:r>
          </a:p>
          <a:p>
            <a:pPr>
              <a:tabLst>
                <a:tab pos="800100" algn="l"/>
              </a:tabLst>
            </a:pPr>
            <a:endParaRPr lang="en-US"/>
          </a:p>
          <a:p>
            <a:pPr>
              <a:tabLst>
                <a:tab pos="800100" algn="l"/>
              </a:tabLst>
            </a:pPr>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87E9B5D-7DEF-46CD-937E-0C4ABA4DAF51}" type="slidenum">
              <a:rPr lang="en-US"/>
              <a:pPr/>
              <a:t>6</a:t>
            </a:fld>
            <a:endParaRPr lang="en-US"/>
          </a:p>
        </p:txBody>
      </p:sp>
      <p:sp>
        <p:nvSpPr>
          <p:cNvPr id="75778"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75779"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84F3329-5958-4379-960D-F323D5A91413}" type="slidenum">
              <a:rPr lang="en-US"/>
              <a:pPr/>
              <a:t>7</a:t>
            </a:fld>
            <a:endParaRPr lang="en-US"/>
          </a:p>
        </p:txBody>
      </p:sp>
      <p:sp>
        <p:nvSpPr>
          <p:cNvPr id="77826"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77827"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7DC4C0D-0BAC-47C4-B241-1EE0B35A5301}" type="slidenum">
              <a:rPr lang="en-US"/>
              <a:pPr/>
              <a:t>15</a:t>
            </a:fld>
            <a:endParaRPr lang="en-US"/>
          </a:p>
        </p:txBody>
      </p:sp>
      <p:sp>
        <p:nvSpPr>
          <p:cNvPr id="44034"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403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64CE00-8A9C-463D-AA9B-902183351AA5}" type="slidenum">
              <a:rPr lang="en-US"/>
              <a:pPr/>
              <a:t>16</a:t>
            </a:fld>
            <a:endParaRPr lang="en-US"/>
          </a:p>
        </p:txBody>
      </p:sp>
      <p:sp>
        <p:nvSpPr>
          <p:cNvPr id="46082"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608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15E0669-D79E-4C99-AC7E-1C5987426929}" type="slidenum">
              <a:rPr lang="en-US"/>
              <a:pPr/>
              <a:t>19</a:t>
            </a:fld>
            <a:endParaRPr lang="en-US"/>
          </a:p>
        </p:txBody>
      </p:sp>
      <p:sp>
        <p:nvSpPr>
          <p:cNvPr id="86018"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86019"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15E0669-D79E-4C99-AC7E-1C5987426929}" type="slidenum">
              <a:rPr lang="en-US"/>
              <a:pPr/>
              <a:t>20</a:t>
            </a:fld>
            <a:endParaRPr lang="en-US"/>
          </a:p>
        </p:txBody>
      </p:sp>
      <p:sp>
        <p:nvSpPr>
          <p:cNvPr id="86018"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86019"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E381713-E55F-402F-A8B2-E3A97E825613}" type="slidenum">
              <a:rPr lang="en-US"/>
              <a:pPr/>
              <a:t>24</a:t>
            </a:fld>
            <a:endParaRPr lang="en-US"/>
          </a:p>
        </p:txBody>
      </p:sp>
      <p:sp>
        <p:nvSpPr>
          <p:cNvPr id="73730" name="Rectangle 2"/>
          <p:cNvSpPr>
            <a:spLocks noGrp="1" noRot="1" noChangeAspect="1" noChangeArrowheads="1" noTextEdit="1"/>
          </p:cNvSpPr>
          <p:nvPr>
            <p:ph type="sldImg"/>
          </p:nvPr>
        </p:nvSpPr>
        <p:spPr>
          <a:ln/>
        </p:spPr>
      </p:sp>
      <p:sp>
        <p:nvSpPr>
          <p:cNvPr id="73731"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AU"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smtClean="0"/>
              <a:t>Click to edit Master subtitle style</a:t>
            </a:r>
            <a:endParaRPr lang="en-US"/>
          </a:p>
        </p:txBody>
      </p:sp>
      <p:sp>
        <p:nvSpPr>
          <p:cNvPr id="4" name="Date Placeholder 3"/>
          <p:cNvSpPr>
            <a:spLocks noGrp="1"/>
          </p:cNvSpPr>
          <p:nvPr>
            <p:ph type="dt" sz="half" idx="10"/>
          </p:nvPr>
        </p:nvSpPr>
        <p:spPr/>
        <p:txBody>
          <a:bodyPr/>
          <a:lstStyle/>
          <a:p>
            <a:fld id="{C107D8E9-8E15-3D43-8EEC-B41AC7687756}" type="datetimeFigureOut">
              <a:rPr lang="en-US" smtClean="0"/>
              <a:pPr/>
              <a:t>4/2/10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90118D-D737-0748-911D-959688EF2866}"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C107D8E9-8E15-3D43-8EEC-B41AC7687756}" type="datetimeFigureOut">
              <a:rPr lang="en-US" smtClean="0"/>
              <a:pPr/>
              <a:t>4/2/10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90118D-D737-0748-911D-959688EF286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AU"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C107D8E9-8E15-3D43-8EEC-B41AC7687756}" type="datetimeFigureOut">
              <a:rPr lang="en-US" smtClean="0"/>
              <a:pPr/>
              <a:t>4/2/10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90118D-D737-0748-911D-959688EF286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idx="1"/>
          </p:nvPr>
        </p:nvSpPr>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C107D8E9-8E15-3D43-8EEC-B41AC7687756}" type="datetimeFigureOut">
              <a:rPr lang="en-US" smtClean="0"/>
              <a:pPr/>
              <a:t>4/2/10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90118D-D737-0748-911D-959688EF2866}"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AU"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mtClean="0"/>
              <a:t>Click to edit Master text styles</a:t>
            </a:r>
          </a:p>
        </p:txBody>
      </p:sp>
      <p:sp>
        <p:nvSpPr>
          <p:cNvPr id="4" name="Date Placeholder 3"/>
          <p:cNvSpPr>
            <a:spLocks noGrp="1"/>
          </p:cNvSpPr>
          <p:nvPr>
            <p:ph type="dt" sz="half" idx="10"/>
          </p:nvPr>
        </p:nvSpPr>
        <p:spPr/>
        <p:txBody>
          <a:bodyPr/>
          <a:lstStyle/>
          <a:p>
            <a:fld id="{C107D8E9-8E15-3D43-8EEC-B41AC7687756}" type="datetimeFigureOut">
              <a:rPr lang="en-US" smtClean="0"/>
              <a:pPr/>
              <a:t>4/2/10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90118D-D737-0748-911D-959688EF2866}"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Date Placeholder 4"/>
          <p:cNvSpPr>
            <a:spLocks noGrp="1"/>
          </p:cNvSpPr>
          <p:nvPr>
            <p:ph type="dt" sz="half" idx="10"/>
          </p:nvPr>
        </p:nvSpPr>
        <p:spPr/>
        <p:txBody>
          <a:bodyPr/>
          <a:lstStyle/>
          <a:p>
            <a:fld id="{C107D8E9-8E15-3D43-8EEC-B41AC7687756}" type="datetimeFigureOut">
              <a:rPr lang="en-US" smtClean="0"/>
              <a:pPr/>
              <a:t>4/2/10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90118D-D737-0748-911D-959688EF2866}"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7" name="Date Placeholder 6"/>
          <p:cNvSpPr>
            <a:spLocks noGrp="1"/>
          </p:cNvSpPr>
          <p:nvPr>
            <p:ph type="dt" sz="half" idx="10"/>
          </p:nvPr>
        </p:nvSpPr>
        <p:spPr/>
        <p:txBody>
          <a:bodyPr/>
          <a:lstStyle/>
          <a:p>
            <a:fld id="{C107D8E9-8E15-3D43-8EEC-B41AC7687756}" type="datetimeFigureOut">
              <a:rPr lang="en-US" smtClean="0"/>
              <a:pPr/>
              <a:t>4/2/10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B90118D-D737-0748-911D-959688EF2866}"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Date Placeholder 2"/>
          <p:cNvSpPr>
            <a:spLocks noGrp="1"/>
          </p:cNvSpPr>
          <p:nvPr>
            <p:ph type="dt" sz="half" idx="10"/>
          </p:nvPr>
        </p:nvSpPr>
        <p:spPr/>
        <p:txBody>
          <a:bodyPr/>
          <a:lstStyle/>
          <a:p>
            <a:fld id="{C107D8E9-8E15-3D43-8EEC-B41AC7687756}" type="datetimeFigureOut">
              <a:rPr lang="en-US" smtClean="0"/>
              <a:pPr/>
              <a:t>4/2/10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B90118D-D737-0748-911D-959688EF286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07D8E9-8E15-3D43-8EEC-B41AC7687756}" type="datetimeFigureOut">
              <a:rPr lang="en-US" smtClean="0"/>
              <a:pPr/>
              <a:t>4/2/10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B90118D-D737-0748-911D-959688EF286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AU"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C107D8E9-8E15-3D43-8EEC-B41AC7687756}" type="datetimeFigureOut">
              <a:rPr lang="en-US" smtClean="0"/>
              <a:pPr/>
              <a:t>4/2/10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90118D-D737-0748-911D-959688EF2866}"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AU"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C107D8E9-8E15-3D43-8EEC-B41AC7687756}" type="datetimeFigureOut">
              <a:rPr lang="en-US" smtClean="0"/>
              <a:pPr/>
              <a:t>4/2/10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90118D-D737-0748-911D-959688EF2866}"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07D8E9-8E15-3D43-8EEC-B41AC7687756}" type="datetimeFigureOut">
              <a:rPr lang="en-US" smtClean="0"/>
              <a:pPr/>
              <a:t>4/2/10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90118D-D737-0748-911D-959688EF2866}"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4" Type="http://schemas.openxmlformats.org/officeDocument/2006/relationships/image" Target="../media/image14.jpeg"/><Relationship Id="rId1" Type="http://schemas.openxmlformats.org/officeDocument/2006/relationships/slideLayout" Target="../slideLayouts/slideLayout2.xml"/><Relationship Id="rId2" Type="http://schemas.openxmlformats.org/officeDocument/2006/relationships/image" Target="../media/image12.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4" Type="http://schemas.openxmlformats.org/officeDocument/2006/relationships/image" Target="../media/image17.jpeg"/><Relationship Id="rId1" Type="http://schemas.openxmlformats.org/officeDocument/2006/relationships/slideLayout" Target="../slideLayouts/slideLayout2.xml"/><Relationship Id="rId2" Type="http://schemas.openxmlformats.org/officeDocument/2006/relationships/image" Target="../media/image15.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9.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gif"/><Relationship Id="rId3" Type="http://schemas.openxmlformats.org/officeDocument/2006/relationships/image" Target="../media/image21.jpeg"/></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4" Type="http://schemas.openxmlformats.org/officeDocument/2006/relationships/image" Target="../media/image24.jpeg"/><Relationship Id="rId1" Type="http://schemas.openxmlformats.org/officeDocument/2006/relationships/slideLayout" Target="../slideLayouts/slideLayout2.xml"/><Relationship Id="rId2" Type="http://schemas.openxmlformats.org/officeDocument/2006/relationships/image" Target="../media/image22.jpeg"/></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4" Type="http://schemas.openxmlformats.org/officeDocument/2006/relationships/image" Target="../media/image26.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7.gif"/><Relationship Id="rId4" Type="http://schemas.openxmlformats.org/officeDocument/2006/relationships/image" Target="../media/image28.jpe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jpeg"/></Relationships>
</file>

<file path=ppt/slides/_rels/slide24.xml.rels><?xml version="1.0" encoding="UTF-8" standalone="yes"?>
<Relationships xmlns="http://schemas.openxmlformats.org/package/2006/relationships"><Relationship Id="rId3" Type="http://schemas.openxmlformats.org/officeDocument/2006/relationships/image" Target="../media/image31.gif"/><Relationship Id="rId4" Type="http://schemas.openxmlformats.org/officeDocument/2006/relationships/image" Target="../media/image32.jpeg"/><Relationship Id="rId5" Type="http://schemas.openxmlformats.org/officeDocument/2006/relationships/image" Target="../media/image33.gif"/><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gif"/><Relationship Id="rId3" Type="http://schemas.openxmlformats.org/officeDocument/2006/relationships/image" Target="../media/image35.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gif"/></Relationships>
</file>

<file path=ppt/slides/_rels/slide6.xml.rels><?xml version="1.0" encoding="UTF-8" standalone="yes"?>
<Relationships xmlns="http://schemas.openxmlformats.org/package/2006/relationships"><Relationship Id="rId3" Type="http://schemas.openxmlformats.org/officeDocument/2006/relationships/image" Target="../media/image5.gif"/><Relationship Id="rId4"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image" Target="../media/image8.gif"/><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 name="Picture 7" descr="eps_eridani_b.jp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ctrTitle"/>
          </p:nvPr>
        </p:nvSpPr>
        <p:spPr>
          <a:xfrm>
            <a:off x="685800" y="164929"/>
            <a:ext cx="7772400" cy="948348"/>
          </a:xfrm>
        </p:spPr>
        <p:txBody>
          <a:bodyPr/>
          <a:lstStyle/>
          <a:p>
            <a:r>
              <a:rPr lang="en-US" dirty="0" smtClean="0">
                <a:solidFill>
                  <a:srgbClr val="FFEA42"/>
                </a:solidFill>
              </a:rPr>
              <a:t>The Ubiquity of Planets</a:t>
            </a:r>
            <a:endParaRPr lang="en-US" dirty="0">
              <a:solidFill>
                <a:srgbClr val="FFEA42"/>
              </a:solidFill>
            </a:endParaRPr>
          </a:p>
        </p:txBody>
      </p:sp>
      <p:sp>
        <p:nvSpPr>
          <p:cNvPr id="3" name="Subtitle 2"/>
          <p:cNvSpPr>
            <a:spLocks noGrp="1"/>
          </p:cNvSpPr>
          <p:nvPr>
            <p:ph type="subTitle" idx="1"/>
          </p:nvPr>
        </p:nvSpPr>
        <p:spPr>
          <a:xfrm>
            <a:off x="4259427" y="3775974"/>
            <a:ext cx="4895811" cy="1144168"/>
          </a:xfrm>
        </p:spPr>
        <p:txBody>
          <a:bodyPr>
            <a:normAutofit/>
          </a:bodyPr>
          <a:lstStyle/>
          <a:p>
            <a:r>
              <a:rPr lang="en-US" dirty="0" smtClean="0"/>
              <a:t>Simon O’Toole</a:t>
            </a:r>
          </a:p>
          <a:p>
            <a:r>
              <a:rPr lang="en-US" sz="2800" i="1" dirty="0" smtClean="0"/>
              <a:t>Anglo-Australian Observatory</a:t>
            </a:r>
            <a:endParaRPr lang="en-US" sz="2800" i="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8544"/>
            <a:ext cx="8229600" cy="871640"/>
          </a:xfrm>
        </p:spPr>
        <p:txBody>
          <a:bodyPr/>
          <a:lstStyle/>
          <a:p>
            <a:r>
              <a:rPr lang="en-US" dirty="0" smtClean="0">
                <a:solidFill>
                  <a:srgbClr val="FFEA42"/>
                </a:solidFill>
              </a:rPr>
              <a:t>AAPS discoveries</a:t>
            </a:r>
            <a:endParaRPr lang="en-US" dirty="0">
              <a:solidFill>
                <a:srgbClr val="FFEA42"/>
              </a:solidFill>
            </a:endParaRPr>
          </a:p>
        </p:txBody>
      </p:sp>
      <p:pic>
        <p:nvPicPr>
          <p:cNvPr id="6" name="Content Placeholder 5" descr="HD39091fit.jpg"/>
          <p:cNvPicPr>
            <a:picLocks noGrp="1" noChangeAspect="1"/>
          </p:cNvPicPr>
          <p:nvPr>
            <p:ph idx="1"/>
          </p:nvPr>
        </p:nvPicPr>
        <p:blipFill>
          <a:blip r:embed="rId2"/>
          <a:srcRect l="6424" t="3367" r="8603" b="49021"/>
          <a:stretch>
            <a:fillRect/>
          </a:stretch>
        </p:blipFill>
        <p:spPr>
          <a:xfrm>
            <a:off x="1600200" y="1251822"/>
            <a:ext cx="5779812" cy="4191000"/>
          </a:xfrm>
        </p:spPr>
      </p:pic>
      <p:sp>
        <p:nvSpPr>
          <p:cNvPr id="4" name="TextBox 3"/>
          <p:cNvSpPr txBox="1"/>
          <p:nvPr/>
        </p:nvSpPr>
        <p:spPr>
          <a:xfrm>
            <a:off x="1348629" y="5686437"/>
            <a:ext cx="6271135" cy="830997"/>
          </a:xfrm>
          <a:prstGeom prst="rect">
            <a:avLst/>
          </a:prstGeom>
          <a:noFill/>
        </p:spPr>
        <p:txBody>
          <a:bodyPr wrap="square" rtlCol="0">
            <a:spAutoFit/>
          </a:bodyPr>
          <a:lstStyle/>
          <a:p>
            <a:pPr algn="ctr"/>
            <a:r>
              <a:rPr lang="en-US" sz="2400" dirty="0" smtClean="0">
                <a:solidFill>
                  <a:srgbClr val="FF0000"/>
                </a:solidFill>
              </a:rPr>
              <a:t>HD39091b – a 10 M</a:t>
            </a:r>
            <a:r>
              <a:rPr lang="en-US" sz="2400" baseline="-25000" dirty="0" smtClean="0">
                <a:solidFill>
                  <a:srgbClr val="FF0000"/>
                </a:solidFill>
              </a:rPr>
              <a:t>J</a:t>
            </a:r>
            <a:r>
              <a:rPr lang="en-US" sz="2400" dirty="0" smtClean="0">
                <a:solidFill>
                  <a:srgbClr val="FF0000"/>
                </a:solidFill>
              </a:rPr>
              <a:t> planet in a very eccentric orbit</a:t>
            </a:r>
            <a:endParaRPr lang="en-US" sz="2400" dirty="0">
              <a:solidFill>
                <a:srgbClr val="FF0000"/>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8544"/>
            <a:ext cx="8229600" cy="882878"/>
          </a:xfrm>
        </p:spPr>
        <p:txBody>
          <a:bodyPr/>
          <a:lstStyle/>
          <a:p>
            <a:r>
              <a:rPr lang="en-US" dirty="0" smtClean="0">
                <a:solidFill>
                  <a:srgbClr val="FFEA42"/>
                </a:solidFill>
              </a:rPr>
              <a:t>AAPS discoveries</a:t>
            </a:r>
            <a:endParaRPr lang="en-US" dirty="0">
              <a:solidFill>
                <a:srgbClr val="FFEA42"/>
              </a:solidFill>
            </a:endParaRPr>
          </a:p>
        </p:txBody>
      </p:sp>
      <p:pic>
        <p:nvPicPr>
          <p:cNvPr id="5" name="Content Placeholder 4" descr="61Vir_3planets.jpg"/>
          <p:cNvPicPr>
            <a:picLocks noGrp="1" noChangeAspect="1"/>
          </p:cNvPicPr>
          <p:nvPr>
            <p:ph idx="1"/>
          </p:nvPr>
        </p:nvPicPr>
        <p:blipFill>
          <a:blip r:embed="rId2"/>
          <a:srcRect l="-11722" r="-11722"/>
          <a:stretch>
            <a:fillRect/>
          </a:stretch>
        </p:blipFill>
        <p:spPr>
          <a:xfrm>
            <a:off x="457200" y="1161917"/>
            <a:ext cx="8229600" cy="4525963"/>
          </a:xfrm>
        </p:spPr>
      </p:pic>
      <p:sp>
        <p:nvSpPr>
          <p:cNvPr id="4" name="TextBox 3"/>
          <p:cNvSpPr txBox="1"/>
          <p:nvPr/>
        </p:nvSpPr>
        <p:spPr>
          <a:xfrm>
            <a:off x="1472254" y="5861616"/>
            <a:ext cx="6271135" cy="830997"/>
          </a:xfrm>
          <a:prstGeom prst="rect">
            <a:avLst/>
          </a:prstGeom>
          <a:noFill/>
        </p:spPr>
        <p:txBody>
          <a:bodyPr wrap="square" rtlCol="0">
            <a:spAutoFit/>
          </a:bodyPr>
          <a:lstStyle/>
          <a:p>
            <a:pPr algn="ctr"/>
            <a:r>
              <a:rPr lang="en-US" sz="2400" dirty="0" smtClean="0">
                <a:solidFill>
                  <a:srgbClr val="FF0000"/>
                </a:solidFill>
              </a:rPr>
              <a:t>61 </a:t>
            </a:r>
            <a:r>
              <a:rPr lang="en-US" sz="2400" dirty="0" err="1" smtClean="0">
                <a:solidFill>
                  <a:srgbClr val="FF0000"/>
                </a:solidFill>
              </a:rPr>
              <a:t>Virginis</a:t>
            </a:r>
            <a:r>
              <a:rPr lang="en-US" sz="2400" dirty="0" smtClean="0">
                <a:solidFill>
                  <a:srgbClr val="FF0000"/>
                </a:solidFill>
              </a:rPr>
              <a:t> – two </a:t>
            </a:r>
            <a:r>
              <a:rPr lang="en-US" sz="2400" dirty="0" err="1" smtClean="0">
                <a:solidFill>
                  <a:srgbClr val="FF0000"/>
                </a:solidFill>
              </a:rPr>
              <a:t>Neptunes</a:t>
            </a:r>
            <a:r>
              <a:rPr lang="en-US" sz="2400" dirty="0" smtClean="0">
                <a:solidFill>
                  <a:srgbClr val="FF0000"/>
                </a:solidFill>
              </a:rPr>
              <a:t> and a “Super Earth”</a:t>
            </a:r>
          </a:p>
          <a:p>
            <a:pPr algn="ctr"/>
            <a:r>
              <a:rPr lang="en-US" sz="2400" dirty="0" smtClean="0">
                <a:solidFill>
                  <a:srgbClr val="FF0000"/>
                </a:solidFill>
              </a:rPr>
              <a:t>inside the orbit of Venus</a:t>
            </a:r>
            <a:endParaRPr lang="en-US" sz="2400" dirty="0">
              <a:solidFill>
                <a:srgbClr val="FF0000"/>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7306"/>
            <a:ext cx="8229600" cy="927830"/>
          </a:xfrm>
        </p:spPr>
        <p:txBody>
          <a:bodyPr/>
          <a:lstStyle/>
          <a:p>
            <a:r>
              <a:rPr lang="en-US" dirty="0" smtClean="0">
                <a:solidFill>
                  <a:srgbClr val="FFEA42"/>
                </a:solidFill>
              </a:rPr>
              <a:t>Multi-planet systems</a:t>
            </a:r>
            <a:endParaRPr lang="en-US" dirty="0">
              <a:solidFill>
                <a:srgbClr val="FFEA42"/>
              </a:solidFill>
            </a:endParaRPr>
          </a:p>
        </p:txBody>
      </p:sp>
      <p:pic>
        <p:nvPicPr>
          <p:cNvPr id="4" name="Picture 3" descr="multiple planet chart big.jpg"/>
          <p:cNvPicPr>
            <a:picLocks noChangeAspect="1"/>
          </p:cNvPicPr>
          <p:nvPr/>
        </p:nvPicPr>
        <p:blipFill>
          <a:blip r:embed="rId2"/>
          <a:stretch>
            <a:fillRect/>
          </a:stretch>
        </p:blipFill>
        <p:spPr>
          <a:xfrm>
            <a:off x="269736" y="1087096"/>
            <a:ext cx="3780068" cy="5770904"/>
          </a:xfrm>
          <a:prstGeom prst="rect">
            <a:avLst/>
          </a:prstGeom>
        </p:spPr>
      </p:pic>
      <p:pic>
        <p:nvPicPr>
          <p:cNvPr id="5" name="Picture 4" descr="55Cancri_system.jpg"/>
          <p:cNvPicPr>
            <a:picLocks noChangeAspect="1"/>
          </p:cNvPicPr>
          <p:nvPr/>
        </p:nvPicPr>
        <p:blipFill>
          <a:blip r:embed="rId3"/>
          <a:stretch>
            <a:fillRect/>
          </a:stretch>
        </p:blipFill>
        <p:spPr>
          <a:xfrm>
            <a:off x="4431897" y="1087096"/>
            <a:ext cx="4511855" cy="3045502"/>
          </a:xfrm>
          <a:prstGeom prst="rect">
            <a:avLst/>
          </a:prstGeom>
        </p:spPr>
      </p:pic>
      <p:pic>
        <p:nvPicPr>
          <p:cNvPr id="6" name="Picture 5" descr="Trio of Super Earths ESO.jpg"/>
          <p:cNvPicPr>
            <a:picLocks noChangeAspect="1"/>
          </p:cNvPicPr>
          <p:nvPr/>
        </p:nvPicPr>
        <p:blipFill>
          <a:blip r:embed="rId4"/>
          <a:stretch>
            <a:fillRect/>
          </a:stretch>
        </p:blipFill>
        <p:spPr>
          <a:xfrm>
            <a:off x="4647702" y="3811093"/>
            <a:ext cx="3462048" cy="3046907"/>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8544"/>
            <a:ext cx="8229600" cy="871640"/>
          </a:xfrm>
        </p:spPr>
        <p:txBody>
          <a:bodyPr/>
          <a:lstStyle/>
          <a:p>
            <a:r>
              <a:rPr lang="en-US" dirty="0" smtClean="0">
                <a:solidFill>
                  <a:srgbClr val="FFEA42"/>
                </a:solidFill>
              </a:rPr>
              <a:t>Planets around</a:t>
            </a:r>
            <a:r>
              <a:rPr lang="en-US" dirty="0" smtClean="0">
                <a:solidFill>
                  <a:srgbClr val="FFEA42"/>
                </a:solidFill>
              </a:rPr>
              <a:t> other cool stars</a:t>
            </a:r>
            <a:endParaRPr lang="en-US" dirty="0">
              <a:solidFill>
                <a:srgbClr val="FFEA42"/>
              </a:solidFill>
            </a:endParaRPr>
          </a:p>
        </p:txBody>
      </p:sp>
      <p:pic>
        <p:nvPicPr>
          <p:cNvPr id="13" name="Picture 12" descr="Complete HR diagram.jpg"/>
          <p:cNvPicPr>
            <a:picLocks noChangeAspect="1"/>
          </p:cNvPicPr>
          <p:nvPr/>
        </p:nvPicPr>
        <p:blipFill>
          <a:blip r:embed="rId2"/>
          <a:stretch>
            <a:fillRect/>
          </a:stretch>
        </p:blipFill>
        <p:spPr>
          <a:xfrm>
            <a:off x="1902019" y="1178475"/>
            <a:ext cx="5338949" cy="5311142"/>
          </a:xfrm>
          <a:prstGeom prst="rect">
            <a:avLst/>
          </a:prstGeom>
        </p:spPr>
      </p:pic>
      <p:grpSp>
        <p:nvGrpSpPr>
          <p:cNvPr id="14" name="Group 13"/>
          <p:cNvGrpSpPr/>
          <p:nvPr/>
        </p:nvGrpSpPr>
        <p:grpSpPr>
          <a:xfrm>
            <a:off x="5113216" y="1113274"/>
            <a:ext cx="3768937" cy="1682012"/>
            <a:chOff x="5113216" y="1179250"/>
            <a:chExt cx="3768937" cy="1682012"/>
          </a:xfrm>
        </p:grpSpPr>
        <p:sp>
          <p:nvSpPr>
            <p:cNvPr id="15" name="Curved Down Arrow 14"/>
            <p:cNvSpPr/>
            <p:nvPr/>
          </p:nvSpPr>
          <p:spPr>
            <a:xfrm>
              <a:off x="5113216" y="1179250"/>
              <a:ext cx="3183391" cy="758682"/>
            </a:xfrm>
            <a:prstGeom prst="curved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6" name="TextBox 15"/>
            <p:cNvSpPr txBox="1"/>
            <p:nvPr/>
          </p:nvSpPr>
          <p:spPr>
            <a:xfrm>
              <a:off x="7356435" y="1937932"/>
              <a:ext cx="1525718" cy="923330"/>
            </a:xfrm>
            <a:prstGeom prst="rect">
              <a:avLst/>
            </a:prstGeom>
            <a:noFill/>
            <a:ln>
              <a:solidFill>
                <a:srgbClr val="4F81BD"/>
              </a:solidFill>
            </a:ln>
          </p:spPr>
          <p:txBody>
            <a:bodyPr wrap="square" rtlCol="0">
              <a:spAutoFit/>
            </a:bodyPr>
            <a:lstStyle/>
            <a:p>
              <a:pPr algn="ctr"/>
              <a:r>
                <a:rPr lang="en-US" b="1" dirty="0" smtClean="0">
                  <a:solidFill>
                    <a:schemeClr val="bg2">
                      <a:lumMod val="60000"/>
                      <a:lumOff val="40000"/>
                    </a:schemeClr>
                  </a:solidFill>
                </a:rPr>
                <a:t>Black Holes</a:t>
              </a:r>
            </a:p>
            <a:p>
              <a:pPr algn="ctr"/>
              <a:r>
                <a:rPr lang="en-US" b="1" dirty="0" smtClean="0">
                  <a:solidFill>
                    <a:schemeClr val="bg2">
                      <a:lumMod val="60000"/>
                      <a:lumOff val="40000"/>
                    </a:schemeClr>
                  </a:solidFill>
                </a:rPr>
                <a:t>Neutron Stars</a:t>
              </a:r>
            </a:p>
            <a:p>
              <a:pPr algn="ctr"/>
              <a:r>
                <a:rPr lang="en-US" b="1" dirty="0" smtClean="0">
                  <a:solidFill>
                    <a:schemeClr val="bg2">
                      <a:lumMod val="60000"/>
                      <a:lumOff val="40000"/>
                    </a:schemeClr>
                  </a:solidFill>
                </a:rPr>
                <a:t>Pulsars</a:t>
              </a:r>
              <a:endParaRPr lang="en-US" b="1" dirty="0">
                <a:solidFill>
                  <a:schemeClr val="bg2">
                    <a:lumMod val="60000"/>
                    <a:lumOff val="40000"/>
                  </a:schemeClr>
                </a:solidFill>
              </a:endParaRPr>
            </a:p>
          </p:txBody>
        </p:sp>
      </p:grpSp>
      <p:sp>
        <p:nvSpPr>
          <p:cNvPr id="17" name="Oval 16"/>
          <p:cNvSpPr/>
          <p:nvPr/>
        </p:nvSpPr>
        <p:spPr>
          <a:xfrm>
            <a:off x="7507380" y="2461126"/>
            <a:ext cx="1179420" cy="390350"/>
          </a:xfrm>
          <a:prstGeom prst="ellipse">
            <a:avLst/>
          </a:prstGeom>
          <a:noFill/>
          <a:ln w="508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Oval 17"/>
          <p:cNvSpPr/>
          <p:nvPr/>
        </p:nvSpPr>
        <p:spPr>
          <a:xfrm rot="2319403">
            <a:off x="5351187" y="3726044"/>
            <a:ext cx="932159" cy="390350"/>
          </a:xfrm>
          <a:prstGeom prst="ellipse">
            <a:avLst/>
          </a:prstGeom>
          <a:noFill/>
          <a:ln w="508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Oval 18"/>
          <p:cNvSpPr/>
          <p:nvPr/>
        </p:nvSpPr>
        <p:spPr>
          <a:xfrm rot="4046217">
            <a:off x="6023183" y="4474059"/>
            <a:ext cx="932159" cy="390350"/>
          </a:xfrm>
          <a:prstGeom prst="ellipse">
            <a:avLst/>
          </a:prstGeom>
          <a:noFill/>
          <a:ln w="508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Oval 19"/>
          <p:cNvSpPr/>
          <p:nvPr/>
        </p:nvSpPr>
        <p:spPr>
          <a:xfrm rot="17866668">
            <a:off x="5528014" y="2727732"/>
            <a:ext cx="1038404" cy="521953"/>
          </a:xfrm>
          <a:prstGeom prst="ellipse">
            <a:avLst/>
          </a:prstGeom>
          <a:noFill/>
          <a:ln w="508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900" decel="100000" fill="hold"/>
                                        <p:tgtEl>
                                          <p:spTgt spid="2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 presetClass="entr" presetSubtype="4" accel="50000" decel="50000"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additive="base">
                                        <p:cTn id="14" dur="500" fill="hold"/>
                                        <p:tgtEl>
                                          <p:spTgt spid="19"/>
                                        </p:tgtEl>
                                        <p:attrNameLst>
                                          <p:attrName>ppt_x</p:attrName>
                                        </p:attrNameLst>
                                      </p:cBhvr>
                                      <p:tavLst>
                                        <p:tav tm="0">
                                          <p:val>
                                            <p:strVal val="#ppt_x"/>
                                          </p:val>
                                        </p:tav>
                                        <p:tav tm="100000">
                                          <p:val>
                                            <p:strVal val="#ppt_x"/>
                                          </p:val>
                                        </p:tav>
                                      </p:tavLst>
                                    </p:anim>
                                    <p:anim calcmode="lin" valueType="num">
                                      <p:cBhvr additive="base">
                                        <p:cTn id="15"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8544"/>
            <a:ext cx="8229600" cy="871640"/>
          </a:xfrm>
        </p:spPr>
        <p:txBody>
          <a:bodyPr/>
          <a:lstStyle/>
          <a:p>
            <a:r>
              <a:rPr lang="en-US" dirty="0" smtClean="0">
                <a:solidFill>
                  <a:srgbClr val="FFEA42"/>
                </a:solidFill>
              </a:rPr>
              <a:t>Planets around Giant stars</a:t>
            </a:r>
            <a:endParaRPr lang="en-US" dirty="0">
              <a:solidFill>
                <a:srgbClr val="FFEA42"/>
              </a:solidFill>
            </a:endParaRPr>
          </a:p>
        </p:txBody>
      </p:sp>
      <p:pic>
        <p:nvPicPr>
          <p:cNvPr id="5" name="Picture 4" descr="HD32518_RVs.jpg"/>
          <p:cNvPicPr>
            <a:picLocks noChangeAspect="1"/>
          </p:cNvPicPr>
          <p:nvPr/>
        </p:nvPicPr>
        <p:blipFill>
          <a:blip r:embed="rId2"/>
          <a:stretch>
            <a:fillRect/>
          </a:stretch>
        </p:blipFill>
        <p:spPr>
          <a:xfrm>
            <a:off x="176235" y="1379689"/>
            <a:ext cx="2742207" cy="2553617"/>
          </a:xfrm>
          <a:prstGeom prst="rect">
            <a:avLst/>
          </a:prstGeom>
        </p:spPr>
      </p:pic>
      <p:pic>
        <p:nvPicPr>
          <p:cNvPr id="6" name="Picture 5" descr="HD13189_RVs.jpg"/>
          <p:cNvPicPr>
            <a:picLocks noChangeAspect="1"/>
          </p:cNvPicPr>
          <p:nvPr/>
        </p:nvPicPr>
        <p:blipFill>
          <a:blip r:embed="rId3"/>
          <a:stretch>
            <a:fillRect/>
          </a:stretch>
        </p:blipFill>
        <p:spPr>
          <a:xfrm>
            <a:off x="2918442" y="1379689"/>
            <a:ext cx="2818928" cy="2553617"/>
          </a:xfrm>
          <a:prstGeom prst="rect">
            <a:avLst/>
          </a:prstGeom>
        </p:spPr>
      </p:pic>
      <p:sp>
        <p:nvSpPr>
          <p:cNvPr id="7" name="TextBox 6"/>
          <p:cNvSpPr txBox="1"/>
          <p:nvPr/>
        </p:nvSpPr>
        <p:spPr>
          <a:xfrm>
            <a:off x="580813" y="1000184"/>
            <a:ext cx="1966754" cy="379505"/>
          </a:xfrm>
          <a:prstGeom prst="rect">
            <a:avLst/>
          </a:prstGeom>
          <a:noFill/>
        </p:spPr>
        <p:txBody>
          <a:bodyPr wrap="square" rtlCol="0">
            <a:spAutoFit/>
          </a:bodyPr>
          <a:lstStyle/>
          <a:p>
            <a:pPr algn="ctr"/>
            <a:r>
              <a:rPr lang="en-US" dirty="0" smtClean="0"/>
              <a:t>HD32518</a:t>
            </a:r>
            <a:endParaRPr lang="en-US" dirty="0"/>
          </a:p>
        </p:txBody>
      </p:sp>
      <p:sp>
        <p:nvSpPr>
          <p:cNvPr id="8" name="TextBox 7"/>
          <p:cNvSpPr txBox="1"/>
          <p:nvPr/>
        </p:nvSpPr>
        <p:spPr>
          <a:xfrm>
            <a:off x="3344160" y="1000184"/>
            <a:ext cx="1966754" cy="379505"/>
          </a:xfrm>
          <a:prstGeom prst="rect">
            <a:avLst/>
          </a:prstGeom>
          <a:noFill/>
        </p:spPr>
        <p:txBody>
          <a:bodyPr wrap="square" rtlCol="0">
            <a:spAutoFit/>
          </a:bodyPr>
          <a:lstStyle/>
          <a:p>
            <a:pPr algn="ctr"/>
            <a:r>
              <a:rPr lang="en-US" dirty="0" smtClean="0"/>
              <a:t>HD13189</a:t>
            </a:r>
            <a:endParaRPr lang="en-US" dirty="0"/>
          </a:p>
        </p:txBody>
      </p:sp>
      <p:pic>
        <p:nvPicPr>
          <p:cNvPr id="9" name="Picture 8" descr="HD139357_RVs.jpg"/>
          <p:cNvPicPr>
            <a:picLocks noChangeAspect="1"/>
          </p:cNvPicPr>
          <p:nvPr/>
        </p:nvPicPr>
        <p:blipFill>
          <a:blip r:embed="rId4"/>
          <a:stretch>
            <a:fillRect/>
          </a:stretch>
        </p:blipFill>
        <p:spPr>
          <a:xfrm>
            <a:off x="5737370" y="1379688"/>
            <a:ext cx="3099215" cy="2553618"/>
          </a:xfrm>
          <a:prstGeom prst="rect">
            <a:avLst/>
          </a:prstGeom>
        </p:spPr>
      </p:pic>
      <p:sp>
        <p:nvSpPr>
          <p:cNvPr id="10" name="TextBox 9"/>
          <p:cNvSpPr txBox="1"/>
          <p:nvPr/>
        </p:nvSpPr>
        <p:spPr>
          <a:xfrm>
            <a:off x="6307555" y="1000184"/>
            <a:ext cx="1966754" cy="379505"/>
          </a:xfrm>
          <a:prstGeom prst="rect">
            <a:avLst/>
          </a:prstGeom>
          <a:noFill/>
        </p:spPr>
        <p:txBody>
          <a:bodyPr wrap="square" rtlCol="0">
            <a:spAutoFit/>
          </a:bodyPr>
          <a:lstStyle/>
          <a:p>
            <a:pPr algn="ctr"/>
            <a:r>
              <a:rPr lang="en-US" dirty="0" smtClean="0"/>
              <a:t>HD139357</a:t>
            </a:r>
            <a:endParaRPr lang="en-US" dirty="0"/>
          </a:p>
        </p:txBody>
      </p:sp>
      <p:sp>
        <p:nvSpPr>
          <p:cNvPr id="13" name="TextBox 12"/>
          <p:cNvSpPr txBox="1"/>
          <p:nvPr/>
        </p:nvSpPr>
        <p:spPr>
          <a:xfrm>
            <a:off x="457201" y="4621704"/>
            <a:ext cx="8229600" cy="1200329"/>
          </a:xfrm>
          <a:prstGeom prst="rect">
            <a:avLst/>
          </a:prstGeom>
          <a:solidFill>
            <a:srgbClr val="FFEA42"/>
          </a:solidFill>
          <a:ln w="57150" cmpd="thickThin">
            <a:solidFill>
              <a:schemeClr val="bg1"/>
            </a:solidFill>
          </a:ln>
        </p:spPr>
        <p:txBody>
          <a:bodyPr wrap="square" rtlCol="0">
            <a:spAutoFit/>
          </a:bodyPr>
          <a:lstStyle/>
          <a:p>
            <a:pPr algn="ctr"/>
            <a:r>
              <a:rPr lang="en-US" sz="3600" b="1" dirty="0" smtClean="0">
                <a:solidFill>
                  <a:srgbClr val="000000"/>
                </a:solidFill>
              </a:rPr>
              <a:t>WARNING! Pulsations and magnetic cycles can mimic the presence of a planet!</a:t>
            </a:r>
            <a:endParaRPr lang="en-US" sz="3600" b="1" dirty="0">
              <a:solidFill>
                <a:srgbClr val="000000"/>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3010" name="Rectangle 2"/>
          <p:cNvSpPr>
            <a:spLocks noGrp="1" noChangeArrowheads="1"/>
          </p:cNvSpPr>
          <p:nvPr>
            <p:ph type="body" idx="1"/>
          </p:nvPr>
        </p:nvSpPr>
        <p:spPr>
          <a:xfrm>
            <a:off x="457200" y="1191792"/>
            <a:ext cx="8229600" cy="5247592"/>
          </a:xfrm>
        </p:spPr>
        <p:txBody>
          <a:bodyPr/>
          <a:lstStyle/>
          <a:p>
            <a:pPr>
              <a:lnSpc>
                <a:spcPct val="140000"/>
              </a:lnSpc>
            </a:pPr>
            <a:r>
              <a:rPr lang="en-US" sz="2800" dirty="0"/>
              <a:t>Similar to a solar eclipse</a:t>
            </a:r>
          </a:p>
          <a:p>
            <a:pPr>
              <a:lnSpc>
                <a:spcPct val="140000"/>
              </a:lnSpc>
            </a:pPr>
            <a:r>
              <a:rPr lang="en-US" sz="2800" dirty="0"/>
              <a:t>A star dims when a planet passes in front</a:t>
            </a:r>
          </a:p>
          <a:p>
            <a:pPr>
              <a:lnSpc>
                <a:spcPct val="140000"/>
              </a:lnSpc>
            </a:pPr>
            <a:r>
              <a:rPr lang="en-US" sz="2800" dirty="0"/>
              <a:t>Brightness change depends on the planet’s size</a:t>
            </a:r>
          </a:p>
          <a:p>
            <a:pPr lvl="1">
              <a:lnSpc>
                <a:spcPct val="140000"/>
              </a:lnSpc>
            </a:pPr>
            <a:r>
              <a:rPr lang="en-US" sz="2400" dirty="0"/>
              <a:t>Small planet </a:t>
            </a:r>
            <a:r>
              <a:rPr lang="en-US" sz="2400" dirty="0" err="1">
                <a:sym typeface="Symbol" pitchFamily="96" charset="2"/>
              </a:rPr>
              <a:t></a:t>
            </a:r>
            <a:r>
              <a:rPr lang="en-US" sz="2400" dirty="0">
                <a:sym typeface="Symbol" pitchFamily="96" charset="2"/>
              </a:rPr>
              <a:t> small change</a:t>
            </a:r>
          </a:p>
          <a:p>
            <a:pPr lvl="1">
              <a:lnSpc>
                <a:spcPct val="140000"/>
              </a:lnSpc>
            </a:pPr>
            <a:r>
              <a:rPr lang="en-US" sz="2400" dirty="0"/>
              <a:t>Large planet </a:t>
            </a:r>
            <a:r>
              <a:rPr lang="en-US" sz="2400" dirty="0" err="1">
                <a:sym typeface="Symbol" pitchFamily="96" charset="2"/>
              </a:rPr>
              <a:t></a:t>
            </a:r>
            <a:r>
              <a:rPr lang="en-US" sz="2400" dirty="0">
                <a:sym typeface="Symbol" pitchFamily="96" charset="2"/>
              </a:rPr>
              <a:t> large change</a:t>
            </a:r>
            <a:endParaRPr lang="en-US" dirty="0">
              <a:sym typeface="Symbol" pitchFamily="96" charset="2"/>
            </a:endParaRPr>
          </a:p>
        </p:txBody>
      </p:sp>
      <p:sp>
        <p:nvSpPr>
          <p:cNvPr id="43011" name="Rectangle 3"/>
          <p:cNvSpPr>
            <a:spLocks noGrp="1" noChangeArrowheads="1"/>
          </p:cNvSpPr>
          <p:nvPr>
            <p:ph type="title"/>
          </p:nvPr>
        </p:nvSpPr>
        <p:spPr>
          <a:xfrm>
            <a:off x="685800" y="201192"/>
            <a:ext cx="7772400" cy="990600"/>
          </a:xfrm>
        </p:spPr>
        <p:txBody>
          <a:bodyPr/>
          <a:lstStyle/>
          <a:p>
            <a:r>
              <a:rPr lang="en-US" dirty="0" smtClean="0">
                <a:solidFill>
                  <a:srgbClr val="FFEA42"/>
                </a:solidFill>
              </a:rPr>
              <a:t>Planetary </a:t>
            </a:r>
            <a:r>
              <a:rPr lang="en-US" dirty="0">
                <a:solidFill>
                  <a:srgbClr val="FFEA42"/>
                </a:solidFill>
              </a:rPr>
              <a:t>Transits</a:t>
            </a:r>
          </a:p>
        </p:txBody>
      </p:sp>
      <p:pic>
        <p:nvPicPr>
          <p:cNvPr id="43012" name="Picture 4" descr="PlanetTransit"/>
          <p:cNvPicPr>
            <a:picLocks noChangeAspect="1" noChangeArrowheads="1"/>
          </p:cNvPicPr>
          <p:nvPr/>
        </p:nvPicPr>
        <p:blipFill>
          <a:blip r:embed="rId3"/>
          <a:srcRect/>
          <a:stretch>
            <a:fillRect/>
          </a:stretch>
        </p:blipFill>
        <p:spPr bwMode="auto">
          <a:xfrm>
            <a:off x="2033588" y="3200400"/>
            <a:ext cx="5075237" cy="303053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3012"/>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43010">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3010">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30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build="p"/>
    </p:bld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60" name="Rectangle 4"/>
          <p:cNvSpPr>
            <a:spLocks noGrp="1" noChangeArrowheads="1"/>
          </p:cNvSpPr>
          <p:nvPr>
            <p:ph type="body" idx="1"/>
          </p:nvPr>
        </p:nvSpPr>
        <p:spPr>
          <a:xfrm>
            <a:off x="213533" y="943994"/>
            <a:ext cx="8741301" cy="5225740"/>
          </a:xfrm>
        </p:spPr>
        <p:txBody>
          <a:bodyPr/>
          <a:lstStyle/>
          <a:p>
            <a:r>
              <a:rPr lang="en-US" sz="2800" dirty="0"/>
              <a:t>Only a small fraction of planets transit</a:t>
            </a:r>
          </a:p>
          <a:p>
            <a:pPr>
              <a:spcBef>
                <a:spcPts val="0"/>
              </a:spcBef>
            </a:pPr>
            <a:r>
              <a:rPr lang="en-US" sz="2800" dirty="0"/>
              <a:t>Almost any telescope can be used to find them</a:t>
            </a:r>
          </a:p>
          <a:p>
            <a:pPr lvl="1"/>
            <a:r>
              <a:rPr lang="en-US" sz="2400" dirty="0"/>
              <a:t>An amateur astronomer discovered a planet around HD149026 with a 14” </a:t>
            </a:r>
            <a:r>
              <a:rPr lang="en-US" sz="2400" dirty="0" err="1"/>
              <a:t>Celestron</a:t>
            </a:r>
            <a:r>
              <a:rPr lang="en-US" sz="2400" dirty="0" smtClean="0"/>
              <a:t> </a:t>
            </a:r>
          </a:p>
          <a:p>
            <a:pPr lvl="1"/>
            <a:r>
              <a:rPr lang="en-US" sz="2400" dirty="0" smtClean="0"/>
              <a:t>Amateur astronomers can look at bright targets longer</a:t>
            </a:r>
          </a:p>
          <a:p>
            <a:r>
              <a:rPr lang="en-US" sz="2800" dirty="0"/>
              <a:t>Space telescopes </a:t>
            </a:r>
            <a:r>
              <a:rPr lang="en-US" sz="2800" dirty="0" smtClean="0"/>
              <a:t>have</a:t>
            </a:r>
          </a:p>
          <a:p>
            <a:pPr>
              <a:buNone/>
            </a:pPr>
            <a:r>
              <a:rPr lang="en-US" sz="2800" dirty="0" smtClean="0"/>
              <a:t>	a </a:t>
            </a:r>
            <a:r>
              <a:rPr lang="en-US" sz="2800" i="1" dirty="0" smtClean="0">
                <a:solidFill>
                  <a:srgbClr val="FF0000"/>
                </a:solidFill>
              </a:rPr>
              <a:t>sensitivity</a:t>
            </a:r>
            <a:r>
              <a:rPr lang="en-US" sz="2800" dirty="0" smtClean="0"/>
              <a:t> advantage</a:t>
            </a:r>
          </a:p>
          <a:p>
            <a:r>
              <a:rPr lang="en-US" sz="2800" dirty="0" smtClean="0"/>
              <a:t>Amateur telescopes</a:t>
            </a:r>
          </a:p>
          <a:p>
            <a:pPr>
              <a:buNone/>
            </a:pPr>
            <a:r>
              <a:rPr lang="en-US" sz="2800" dirty="0" smtClean="0"/>
              <a:t>	have a </a:t>
            </a:r>
            <a:r>
              <a:rPr lang="en-US" sz="2800" i="1" dirty="0" smtClean="0">
                <a:solidFill>
                  <a:srgbClr val="FF0000"/>
                </a:solidFill>
              </a:rPr>
              <a:t>brightness</a:t>
            </a:r>
            <a:r>
              <a:rPr lang="en-US" sz="2800" dirty="0" smtClean="0"/>
              <a:t> and</a:t>
            </a:r>
          </a:p>
          <a:p>
            <a:pPr>
              <a:buNone/>
            </a:pPr>
            <a:r>
              <a:rPr lang="en-US" sz="2800" dirty="0" smtClean="0"/>
              <a:t>	</a:t>
            </a:r>
            <a:r>
              <a:rPr lang="en-US" sz="2800" i="1" dirty="0" smtClean="0">
                <a:solidFill>
                  <a:srgbClr val="FF0000"/>
                </a:solidFill>
              </a:rPr>
              <a:t>time</a:t>
            </a:r>
            <a:r>
              <a:rPr lang="en-US" sz="2800" dirty="0" smtClean="0"/>
              <a:t> advantage </a:t>
            </a:r>
            <a:endParaRPr lang="en-US" sz="2800" dirty="0"/>
          </a:p>
        </p:txBody>
      </p:sp>
      <p:sp>
        <p:nvSpPr>
          <p:cNvPr id="4" name="Title 3"/>
          <p:cNvSpPr>
            <a:spLocks noGrp="1"/>
          </p:cNvSpPr>
          <p:nvPr>
            <p:ph type="title"/>
          </p:nvPr>
        </p:nvSpPr>
        <p:spPr>
          <a:xfrm>
            <a:off x="457200" y="106068"/>
            <a:ext cx="8229600" cy="871640"/>
          </a:xfrm>
        </p:spPr>
        <p:txBody>
          <a:bodyPr/>
          <a:lstStyle/>
          <a:p>
            <a:r>
              <a:rPr lang="en-US" dirty="0" smtClean="0">
                <a:solidFill>
                  <a:srgbClr val="FFEA42"/>
                </a:solidFill>
              </a:rPr>
              <a:t>Planetary Transits</a:t>
            </a:r>
            <a:endParaRPr lang="en-US" dirty="0"/>
          </a:p>
        </p:txBody>
      </p:sp>
      <p:pic>
        <p:nvPicPr>
          <p:cNvPr id="5" name="Picture 4" descr="hd149026-ap12-GBL-pro v9817.jpg"/>
          <p:cNvPicPr>
            <a:picLocks noChangeAspect="1"/>
          </p:cNvPicPr>
          <p:nvPr/>
        </p:nvPicPr>
        <p:blipFill>
          <a:blip r:embed="rId3"/>
          <a:stretch>
            <a:fillRect/>
          </a:stretch>
        </p:blipFill>
        <p:spPr>
          <a:xfrm>
            <a:off x="4169517" y="3431800"/>
            <a:ext cx="4785317" cy="3078123"/>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7098"/>
            <a:ext cx="8229600" cy="860402"/>
          </a:xfrm>
        </p:spPr>
        <p:txBody>
          <a:bodyPr/>
          <a:lstStyle/>
          <a:p>
            <a:r>
              <a:rPr lang="en-US" dirty="0" err="1" smtClean="0">
                <a:solidFill>
                  <a:srgbClr val="FFEA42"/>
                </a:solidFill>
              </a:rPr>
              <a:t>Kepler</a:t>
            </a:r>
            <a:r>
              <a:rPr lang="en-US" dirty="0" smtClean="0">
                <a:solidFill>
                  <a:srgbClr val="FFEA42"/>
                </a:solidFill>
              </a:rPr>
              <a:t>: first results</a:t>
            </a:r>
            <a:endParaRPr lang="en-US" dirty="0">
              <a:solidFill>
                <a:srgbClr val="FFEA42"/>
              </a:solidFill>
            </a:endParaRPr>
          </a:p>
        </p:txBody>
      </p:sp>
      <p:pic>
        <p:nvPicPr>
          <p:cNvPr id="6" name="Picture 5" descr="Hat7_comp.gif"/>
          <p:cNvPicPr>
            <a:picLocks noChangeAspect="1"/>
          </p:cNvPicPr>
          <p:nvPr/>
        </p:nvPicPr>
        <p:blipFill>
          <a:blip r:embed="rId2"/>
          <a:stretch>
            <a:fillRect/>
          </a:stretch>
        </p:blipFill>
        <p:spPr>
          <a:xfrm>
            <a:off x="385240" y="1196946"/>
            <a:ext cx="8398812" cy="5458951"/>
          </a:xfrm>
          <a:prstGeom prst="rect">
            <a:avLst/>
          </a:prstGeom>
        </p:spPr>
      </p:pic>
      <p:pic>
        <p:nvPicPr>
          <p:cNvPr id="7" name="Picture 6" descr="225993main_kepler-browse.jpg"/>
          <p:cNvPicPr>
            <a:picLocks noChangeAspect="1"/>
          </p:cNvPicPr>
          <p:nvPr/>
        </p:nvPicPr>
        <p:blipFill>
          <a:blip r:embed="rId3"/>
          <a:stretch>
            <a:fillRect/>
          </a:stretch>
        </p:blipFill>
        <p:spPr>
          <a:xfrm>
            <a:off x="467710" y="4250923"/>
            <a:ext cx="2935497" cy="2270118"/>
          </a:xfrm>
          <a:prstGeom prst="rect">
            <a:avLst/>
          </a:prstGeom>
        </p:spPr>
      </p:pic>
      <p:sp>
        <p:nvSpPr>
          <p:cNvPr id="5" name="TextBox 4"/>
          <p:cNvSpPr txBox="1"/>
          <p:nvPr/>
        </p:nvSpPr>
        <p:spPr>
          <a:xfrm>
            <a:off x="3287747" y="828536"/>
            <a:ext cx="2567712" cy="307777"/>
          </a:xfrm>
          <a:prstGeom prst="rect">
            <a:avLst/>
          </a:prstGeom>
          <a:noFill/>
        </p:spPr>
        <p:txBody>
          <a:bodyPr wrap="square" rtlCol="0">
            <a:spAutoFit/>
          </a:bodyPr>
          <a:lstStyle/>
          <a:p>
            <a:pPr algn="ctr"/>
            <a:r>
              <a:rPr lang="en-US" sz="1400" dirty="0" smtClean="0"/>
              <a:t>http://</a:t>
            </a:r>
            <a:r>
              <a:rPr lang="en-US" sz="1400" dirty="0" err="1" smtClean="0"/>
              <a:t>kepler.nasa.gov</a:t>
            </a:r>
            <a:r>
              <a:rPr lang="en-US" sz="1400" dirty="0" smtClean="0"/>
              <a:t>/</a:t>
            </a:r>
            <a:endParaRPr lang="en-US" sz="14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8544"/>
            <a:ext cx="8229600" cy="882878"/>
          </a:xfrm>
        </p:spPr>
        <p:txBody>
          <a:bodyPr/>
          <a:lstStyle/>
          <a:p>
            <a:r>
              <a:rPr lang="en-US" dirty="0" smtClean="0">
                <a:solidFill>
                  <a:srgbClr val="FFEA42"/>
                </a:solidFill>
              </a:rPr>
              <a:t>Planetary Composition</a:t>
            </a:r>
            <a:endParaRPr lang="en-US" dirty="0">
              <a:solidFill>
                <a:srgbClr val="FFEA42"/>
              </a:solidFill>
            </a:endParaRPr>
          </a:p>
        </p:txBody>
      </p:sp>
      <p:pic>
        <p:nvPicPr>
          <p:cNvPr id="4" name="Picture 3" descr="HD209458b wind structure.jpg"/>
          <p:cNvPicPr>
            <a:picLocks noChangeAspect="1"/>
          </p:cNvPicPr>
          <p:nvPr/>
        </p:nvPicPr>
        <p:blipFill>
          <a:blip r:embed="rId2"/>
          <a:stretch>
            <a:fillRect/>
          </a:stretch>
        </p:blipFill>
        <p:spPr>
          <a:xfrm>
            <a:off x="457200" y="1011423"/>
            <a:ext cx="3687684" cy="3079216"/>
          </a:xfrm>
          <a:prstGeom prst="rect">
            <a:avLst/>
          </a:prstGeom>
        </p:spPr>
      </p:pic>
      <p:pic>
        <p:nvPicPr>
          <p:cNvPr id="5" name="Picture 4" descr="GJ436interior.jpg"/>
          <p:cNvPicPr>
            <a:picLocks noChangeAspect="1"/>
          </p:cNvPicPr>
          <p:nvPr/>
        </p:nvPicPr>
        <p:blipFill>
          <a:blip r:embed="rId3"/>
          <a:stretch>
            <a:fillRect/>
          </a:stretch>
        </p:blipFill>
        <p:spPr>
          <a:xfrm>
            <a:off x="594117" y="4133644"/>
            <a:ext cx="3438377" cy="2656928"/>
          </a:xfrm>
          <a:prstGeom prst="rect">
            <a:avLst/>
          </a:prstGeom>
        </p:spPr>
      </p:pic>
      <p:pic>
        <p:nvPicPr>
          <p:cNvPr id="6" name="Picture 5" descr="mass-radius_exoplanets.jpg"/>
          <p:cNvPicPr>
            <a:picLocks noChangeAspect="1"/>
          </p:cNvPicPr>
          <p:nvPr/>
        </p:nvPicPr>
        <p:blipFill>
          <a:blip r:embed="rId4"/>
          <a:stretch>
            <a:fillRect/>
          </a:stretch>
        </p:blipFill>
        <p:spPr>
          <a:xfrm>
            <a:off x="4800780" y="1078850"/>
            <a:ext cx="3751151" cy="5689245"/>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a:xfrm>
            <a:off x="685800" y="129924"/>
            <a:ext cx="7772400" cy="982640"/>
          </a:xfrm>
        </p:spPr>
        <p:txBody>
          <a:bodyPr/>
          <a:lstStyle/>
          <a:p>
            <a:r>
              <a:rPr lang="en-US" dirty="0" smtClean="0">
                <a:solidFill>
                  <a:srgbClr val="FFEA42"/>
                </a:solidFill>
              </a:rPr>
              <a:t>Gravitational </a:t>
            </a:r>
            <a:r>
              <a:rPr lang="en-US" dirty="0">
                <a:solidFill>
                  <a:srgbClr val="FFEA42"/>
                </a:solidFill>
              </a:rPr>
              <a:t>Microlensing</a:t>
            </a:r>
          </a:p>
        </p:txBody>
      </p:sp>
      <p:pic>
        <p:nvPicPr>
          <p:cNvPr id="84995" name="Picture 3" descr="microlensing3-400"/>
          <p:cNvPicPr>
            <a:picLocks noChangeAspect="1" noChangeArrowheads="1"/>
          </p:cNvPicPr>
          <p:nvPr/>
        </p:nvPicPr>
        <p:blipFill>
          <a:blip r:embed="rId3"/>
          <a:srcRect/>
          <a:stretch>
            <a:fillRect/>
          </a:stretch>
        </p:blipFill>
        <p:spPr bwMode="auto">
          <a:xfrm>
            <a:off x="685800" y="1447800"/>
            <a:ext cx="4056063" cy="1916113"/>
          </a:xfrm>
          <a:prstGeom prst="rect">
            <a:avLst/>
          </a:prstGeom>
          <a:noFill/>
        </p:spPr>
      </p:pic>
      <p:pic>
        <p:nvPicPr>
          <p:cNvPr id="84996" name="Picture 4" descr="microlens_planet"/>
          <p:cNvPicPr>
            <a:picLocks noChangeAspect="1" noChangeArrowheads="1"/>
          </p:cNvPicPr>
          <p:nvPr/>
        </p:nvPicPr>
        <p:blipFill>
          <a:blip r:embed="rId4"/>
          <a:srcRect/>
          <a:stretch>
            <a:fillRect/>
          </a:stretch>
        </p:blipFill>
        <p:spPr bwMode="auto">
          <a:xfrm>
            <a:off x="5486400" y="3733800"/>
            <a:ext cx="3124200" cy="2678113"/>
          </a:xfrm>
          <a:prstGeom prst="rect">
            <a:avLst/>
          </a:prstGeom>
          <a:noFill/>
        </p:spPr>
      </p:pic>
      <p:sp>
        <p:nvSpPr>
          <p:cNvPr id="84997" name="Text Box 5"/>
          <p:cNvSpPr txBox="1">
            <a:spLocks noChangeArrowheads="1"/>
          </p:cNvSpPr>
          <p:nvPr/>
        </p:nvSpPr>
        <p:spPr bwMode="auto">
          <a:xfrm>
            <a:off x="4807839" y="1873250"/>
            <a:ext cx="4173537" cy="954107"/>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en-US" sz="2800" dirty="0" smtClean="0"/>
              <a:t>The gravity of a foreground star can act as a “lens”</a:t>
            </a:r>
            <a:endParaRPr lang="en-US" sz="2800" dirty="0"/>
          </a:p>
        </p:txBody>
      </p:sp>
      <p:sp>
        <p:nvSpPr>
          <p:cNvPr id="85000" name="Text Box 8"/>
          <p:cNvSpPr txBox="1">
            <a:spLocks noChangeArrowheads="1"/>
          </p:cNvSpPr>
          <p:nvPr/>
        </p:nvSpPr>
        <p:spPr bwMode="auto">
          <a:xfrm>
            <a:off x="609600" y="4341813"/>
            <a:ext cx="4267200" cy="1373187"/>
          </a:xfrm>
          <a:prstGeom prst="rect">
            <a:avLst/>
          </a:prstGeom>
          <a:noFill/>
          <a:ln w="9525">
            <a:noFill/>
            <a:miter lim="800000"/>
            <a:headEnd/>
            <a:tailEnd/>
          </a:ln>
        </p:spPr>
        <p:txBody>
          <a:bodyPr>
            <a:prstTxWarp prst="textNoShape">
              <a:avLst/>
            </a:prstTxWarp>
            <a:spAutoFit/>
          </a:bodyPr>
          <a:lstStyle/>
          <a:p>
            <a:pPr algn="ctr">
              <a:spcBef>
                <a:spcPct val="50000"/>
              </a:spcBef>
            </a:pPr>
            <a:r>
              <a:rPr lang="en-US" sz="2800" dirty="0">
                <a:solidFill>
                  <a:srgbClr val="FFFFFF"/>
                </a:solidFill>
              </a:rPr>
              <a:t>A background star will brighten when a star passes in front of it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1865606" y="1427228"/>
            <a:ext cx="5259662" cy="1231106"/>
          </a:xfrm>
          <a:prstGeom prst="rect">
            <a:avLst/>
          </a:prstGeom>
          <a:noFill/>
        </p:spPr>
        <p:txBody>
          <a:bodyPr wrap="square" rtlCol="0">
            <a:spAutoFit/>
          </a:bodyPr>
          <a:lstStyle/>
          <a:p>
            <a:pPr>
              <a:spcAft>
                <a:spcPts val="1200"/>
              </a:spcAft>
            </a:pPr>
            <a:r>
              <a:rPr lang="en-US" sz="2400" dirty="0" smtClean="0"/>
              <a:t>ubiquity   /</a:t>
            </a:r>
            <a:r>
              <a:rPr lang="en-US" sz="2400" dirty="0" err="1" smtClean="0"/>
              <a:t>juːb'ɪkwɪti</a:t>
            </a:r>
            <a:r>
              <a:rPr lang="en-US" sz="2400" dirty="0" smtClean="0"/>
              <a:t>/</a:t>
            </a:r>
          </a:p>
          <a:p>
            <a:pPr marL="342900" indent="-342900">
              <a:buFont typeface="+mj-lt"/>
              <a:buAutoNum type="arabicPeriod"/>
            </a:pPr>
            <a:r>
              <a:rPr lang="en-US" dirty="0" smtClean="0"/>
              <a:t>	</a:t>
            </a:r>
            <a:r>
              <a:rPr lang="en-US" sz="2000" dirty="0" smtClean="0"/>
              <a:t>If you talk about </a:t>
            </a:r>
            <a:r>
              <a:rPr lang="en-US" sz="2000" b="1" dirty="0" smtClean="0"/>
              <a:t>the</a:t>
            </a:r>
            <a:r>
              <a:rPr lang="en-US" sz="2000" dirty="0" smtClean="0"/>
              <a:t> </a:t>
            </a:r>
            <a:r>
              <a:rPr lang="en-US" sz="2000" b="1" dirty="0" smtClean="0"/>
              <a:t>ubiquity</a:t>
            </a:r>
            <a:r>
              <a:rPr lang="en-US" sz="2000" dirty="0" smtClean="0"/>
              <a:t> </a:t>
            </a:r>
            <a:r>
              <a:rPr lang="en-US" sz="2000" b="1" dirty="0" smtClean="0"/>
              <a:t>of</a:t>
            </a:r>
            <a:r>
              <a:rPr lang="en-US" sz="2000" dirty="0" smtClean="0"/>
              <a:t> something, 	you mean that it seems to be everywhere</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a:xfrm>
            <a:off x="685800" y="129924"/>
            <a:ext cx="7772400" cy="982640"/>
          </a:xfrm>
        </p:spPr>
        <p:txBody>
          <a:bodyPr/>
          <a:lstStyle/>
          <a:p>
            <a:r>
              <a:rPr lang="en-US" dirty="0" smtClean="0">
                <a:solidFill>
                  <a:srgbClr val="FFEA42"/>
                </a:solidFill>
              </a:rPr>
              <a:t>Gravitational </a:t>
            </a:r>
            <a:r>
              <a:rPr lang="en-US" dirty="0">
                <a:solidFill>
                  <a:srgbClr val="FFEA42"/>
                </a:solidFill>
              </a:rPr>
              <a:t>Microlensing</a:t>
            </a:r>
          </a:p>
        </p:txBody>
      </p:sp>
      <p:sp>
        <p:nvSpPr>
          <p:cNvPr id="85000" name="Text Box 8"/>
          <p:cNvSpPr txBox="1">
            <a:spLocks noChangeArrowheads="1"/>
          </p:cNvSpPr>
          <p:nvPr/>
        </p:nvSpPr>
        <p:spPr bwMode="auto">
          <a:xfrm>
            <a:off x="609600" y="4866061"/>
            <a:ext cx="4267200" cy="1384995"/>
          </a:xfrm>
          <a:prstGeom prst="rect">
            <a:avLst/>
          </a:prstGeom>
          <a:noFill/>
          <a:ln w="9525">
            <a:noFill/>
            <a:miter lim="800000"/>
            <a:headEnd/>
            <a:tailEnd/>
          </a:ln>
        </p:spPr>
        <p:txBody>
          <a:bodyPr>
            <a:prstTxWarp prst="textNoShape">
              <a:avLst/>
            </a:prstTxWarp>
            <a:spAutoFit/>
          </a:bodyPr>
          <a:lstStyle/>
          <a:p>
            <a:pPr algn="ctr">
              <a:spcBef>
                <a:spcPct val="50000"/>
              </a:spcBef>
            </a:pPr>
            <a:r>
              <a:rPr lang="en-US" sz="2800" dirty="0" smtClean="0"/>
              <a:t>A </a:t>
            </a:r>
            <a:r>
              <a:rPr lang="en-US" sz="2800" dirty="0" err="1" smtClean="0"/>
              <a:t>microlensing</a:t>
            </a:r>
            <a:r>
              <a:rPr lang="en-US" sz="2800" dirty="0" smtClean="0"/>
              <a:t> event is random, so only happens </a:t>
            </a:r>
            <a:r>
              <a:rPr lang="en-US" sz="2800" i="1" dirty="0" smtClean="0">
                <a:solidFill>
                  <a:srgbClr val="FF0000"/>
                </a:solidFill>
              </a:rPr>
              <a:t>once</a:t>
            </a:r>
            <a:r>
              <a:rPr lang="en-US" sz="2800" dirty="0" smtClean="0"/>
              <a:t> and is not repeatable</a:t>
            </a:r>
            <a:endParaRPr lang="en-US" sz="2800" i="1" dirty="0">
              <a:solidFill>
                <a:srgbClr val="FF0000"/>
              </a:solidFill>
            </a:endParaRPr>
          </a:p>
        </p:txBody>
      </p:sp>
      <p:pic>
        <p:nvPicPr>
          <p:cNvPr id="7" name="Picture 6" descr="lensing-lc-planet.gif"/>
          <p:cNvPicPr>
            <a:picLocks noChangeAspect="1"/>
          </p:cNvPicPr>
          <p:nvPr/>
        </p:nvPicPr>
        <p:blipFill>
          <a:blip r:embed="rId3"/>
          <a:stretch>
            <a:fillRect/>
          </a:stretch>
        </p:blipFill>
        <p:spPr>
          <a:xfrm>
            <a:off x="259639" y="1168754"/>
            <a:ext cx="5149569" cy="3205163"/>
          </a:xfrm>
          <a:prstGeom prst="rect">
            <a:avLst/>
          </a:prstGeom>
        </p:spPr>
      </p:pic>
      <p:sp>
        <p:nvSpPr>
          <p:cNvPr id="9" name="TextBox 8"/>
          <p:cNvSpPr txBox="1"/>
          <p:nvPr/>
        </p:nvSpPr>
        <p:spPr>
          <a:xfrm>
            <a:off x="5754159" y="1494656"/>
            <a:ext cx="2865841" cy="1200328"/>
          </a:xfrm>
          <a:prstGeom prst="rect">
            <a:avLst/>
          </a:prstGeom>
          <a:noFill/>
        </p:spPr>
        <p:txBody>
          <a:bodyPr wrap="square" rtlCol="0">
            <a:spAutoFit/>
          </a:bodyPr>
          <a:lstStyle/>
          <a:p>
            <a:pPr algn="ctr"/>
            <a:r>
              <a:rPr lang="en-US" sz="2400" dirty="0" smtClean="0"/>
              <a:t>The </a:t>
            </a:r>
            <a:r>
              <a:rPr lang="en-US" sz="2400" b="1" dirty="0" smtClean="0"/>
              <a:t>MOA </a:t>
            </a:r>
            <a:r>
              <a:rPr lang="en-US" sz="2400" dirty="0" smtClean="0"/>
              <a:t>and </a:t>
            </a:r>
            <a:r>
              <a:rPr lang="en-US" sz="2400" b="1" dirty="0" smtClean="0"/>
              <a:t>Perth </a:t>
            </a:r>
            <a:r>
              <a:rPr lang="en-US" sz="2400" dirty="0" smtClean="0"/>
              <a:t>telescopes have 0.6m (24-inch) mirrors</a:t>
            </a:r>
            <a:endParaRPr lang="en-US" sz="2400" dirty="0"/>
          </a:p>
        </p:txBody>
      </p:sp>
      <p:pic>
        <p:nvPicPr>
          <p:cNvPr id="10" name="Picture 9" descr="lensing-planet-field-small.jpg"/>
          <p:cNvPicPr>
            <a:picLocks noChangeAspect="1"/>
          </p:cNvPicPr>
          <p:nvPr/>
        </p:nvPicPr>
        <p:blipFill>
          <a:blip r:embed="rId4"/>
          <a:stretch>
            <a:fillRect/>
          </a:stretch>
        </p:blipFill>
        <p:spPr>
          <a:xfrm>
            <a:off x="5578723" y="3225310"/>
            <a:ext cx="3396691" cy="3396691"/>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descr="hr8799_keck_big.jpg"/>
          <p:cNvPicPr>
            <a:picLocks noChangeAspect="1"/>
          </p:cNvPicPr>
          <p:nvPr/>
        </p:nvPicPr>
        <p:blipFill>
          <a:blip r:embed="rId2"/>
          <a:stretch>
            <a:fillRect/>
          </a:stretch>
        </p:blipFill>
        <p:spPr>
          <a:xfrm>
            <a:off x="2159605" y="2968725"/>
            <a:ext cx="5400945" cy="3600630"/>
          </a:xfrm>
          <a:prstGeom prst="rect">
            <a:avLst/>
          </a:prstGeom>
        </p:spPr>
      </p:pic>
      <p:sp>
        <p:nvSpPr>
          <p:cNvPr id="2" name="Title 1"/>
          <p:cNvSpPr>
            <a:spLocks noGrp="1"/>
          </p:cNvSpPr>
          <p:nvPr>
            <p:ph type="title"/>
          </p:nvPr>
        </p:nvSpPr>
        <p:spPr>
          <a:xfrm>
            <a:off x="457200" y="128544"/>
            <a:ext cx="8229600" cy="770325"/>
          </a:xfrm>
        </p:spPr>
        <p:txBody>
          <a:bodyPr/>
          <a:lstStyle/>
          <a:p>
            <a:r>
              <a:rPr lang="en-US" dirty="0" smtClean="0">
                <a:solidFill>
                  <a:srgbClr val="FFEA42"/>
                </a:solidFill>
              </a:rPr>
              <a:t>Direct Imaging</a:t>
            </a:r>
            <a:endParaRPr lang="en-US" dirty="0">
              <a:solidFill>
                <a:srgbClr val="FFEA42"/>
              </a:solidFill>
            </a:endParaRPr>
          </a:p>
        </p:txBody>
      </p:sp>
      <p:sp>
        <p:nvSpPr>
          <p:cNvPr id="3" name="Content Placeholder 2"/>
          <p:cNvSpPr>
            <a:spLocks noGrp="1"/>
          </p:cNvSpPr>
          <p:nvPr>
            <p:ph idx="1"/>
          </p:nvPr>
        </p:nvSpPr>
        <p:spPr>
          <a:xfrm>
            <a:off x="457200" y="918353"/>
            <a:ext cx="8229600" cy="4968647"/>
          </a:xfrm>
        </p:spPr>
        <p:txBody>
          <a:bodyPr/>
          <a:lstStyle/>
          <a:p>
            <a:r>
              <a:rPr lang="en-US" dirty="0" smtClean="0">
                <a:solidFill>
                  <a:srgbClr val="FFFFFF"/>
                </a:solidFill>
              </a:rPr>
              <a:t>Planets do not produce their own light (they reflect starlight)</a:t>
            </a:r>
          </a:p>
          <a:p>
            <a:r>
              <a:rPr lang="en-US" dirty="0" smtClean="0">
                <a:solidFill>
                  <a:srgbClr val="FFFFFF"/>
                </a:solidFill>
              </a:rPr>
              <a:t>They are very far away</a:t>
            </a:r>
          </a:p>
          <a:p>
            <a:r>
              <a:rPr lang="en-US" dirty="0" smtClean="0">
                <a:solidFill>
                  <a:srgbClr val="FFFFFF"/>
                </a:solidFill>
              </a:rPr>
              <a:t>The stars they orbit are very bright</a:t>
            </a:r>
          </a:p>
          <a:p>
            <a:r>
              <a:rPr lang="en-US" dirty="0" smtClean="0">
                <a:solidFill>
                  <a:srgbClr val="FFFFFF"/>
                </a:solidFill>
              </a:rPr>
              <a:t>BUT under the right conditions, we now have the ability to image planets directly!</a:t>
            </a:r>
          </a:p>
        </p:txBody>
      </p:sp>
      <p:sp>
        <p:nvSpPr>
          <p:cNvPr id="5" name="TextBox 4"/>
          <p:cNvSpPr txBox="1"/>
          <p:nvPr/>
        </p:nvSpPr>
        <p:spPr>
          <a:xfrm>
            <a:off x="1247484" y="6209150"/>
            <a:ext cx="6552099" cy="646331"/>
          </a:xfrm>
          <a:prstGeom prst="rect">
            <a:avLst/>
          </a:prstGeom>
          <a:noFill/>
        </p:spPr>
        <p:txBody>
          <a:bodyPr wrap="square" rtlCol="0">
            <a:spAutoFit/>
          </a:bodyPr>
          <a:lstStyle/>
          <a:p>
            <a:pPr algn="ctr"/>
            <a:r>
              <a:rPr lang="en-US" dirty="0" smtClean="0"/>
              <a:t>HR8799 is a 60 million year-old A-type star with 3 </a:t>
            </a:r>
            <a:r>
              <a:rPr lang="en-US" dirty="0" err="1" smtClean="0"/>
              <a:t>substellar</a:t>
            </a:r>
            <a:r>
              <a:rPr lang="en-US" dirty="0" smtClean="0"/>
              <a:t> companions, directly imaged using the Keck and Gemini telescopes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p:bld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8544"/>
            <a:ext cx="8229600" cy="792973"/>
          </a:xfrm>
        </p:spPr>
        <p:txBody>
          <a:bodyPr/>
          <a:lstStyle/>
          <a:p>
            <a:r>
              <a:rPr lang="en-US" dirty="0" smtClean="0">
                <a:solidFill>
                  <a:srgbClr val="FFEA42"/>
                </a:solidFill>
              </a:rPr>
              <a:t>Young stars</a:t>
            </a:r>
            <a:endParaRPr lang="en-US" dirty="0">
              <a:solidFill>
                <a:srgbClr val="FFEA42"/>
              </a:solidFill>
            </a:endParaRPr>
          </a:p>
        </p:txBody>
      </p:sp>
      <p:pic>
        <p:nvPicPr>
          <p:cNvPr id="6" name="Picture 5" descr="Complete HR diagram.jpg"/>
          <p:cNvPicPr>
            <a:picLocks noChangeAspect="1"/>
          </p:cNvPicPr>
          <p:nvPr/>
        </p:nvPicPr>
        <p:blipFill>
          <a:blip r:embed="rId2"/>
          <a:stretch>
            <a:fillRect/>
          </a:stretch>
        </p:blipFill>
        <p:spPr>
          <a:xfrm>
            <a:off x="1902019" y="1178475"/>
            <a:ext cx="5338949" cy="5311142"/>
          </a:xfrm>
          <a:prstGeom prst="rect">
            <a:avLst/>
          </a:prstGeom>
        </p:spPr>
      </p:pic>
      <p:grpSp>
        <p:nvGrpSpPr>
          <p:cNvPr id="7" name="Group 6"/>
          <p:cNvGrpSpPr/>
          <p:nvPr/>
        </p:nvGrpSpPr>
        <p:grpSpPr>
          <a:xfrm>
            <a:off x="5113216" y="1113274"/>
            <a:ext cx="3768937" cy="1682012"/>
            <a:chOff x="5113216" y="1179250"/>
            <a:chExt cx="3768937" cy="1682012"/>
          </a:xfrm>
        </p:grpSpPr>
        <p:sp>
          <p:nvSpPr>
            <p:cNvPr id="8" name="Curved Down Arrow 7"/>
            <p:cNvSpPr/>
            <p:nvPr/>
          </p:nvSpPr>
          <p:spPr>
            <a:xfrm>
              <a:off x="5113216" y="1179250"/>
              <a:ext cx="3183391" cy="758682"/>
            </a:xfrm>
            <a:prstGeom prst="curved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9" name="TextBox 8"/>
            <p:cNvSpPr txBox="1"/>
            <p:nvPr/>
          </p:nvSpPr>
          <p:spPr>
            <a:xfrm>
              <a:off x="7356435" y="1937932"/>
              <a:ext cx="1525718" cy="923330"/>
            </a:xfrm>
            <a:prstGeom prst="rect">
              <a:avLst/>
            </a:prstGeom>
            <a:noFill/>
            <a:ln>
              <a:solidFill>
                <a:srgbClr val="4F81BD"/>
              </a:solidFill>
            </a:ln>
          </p:spPr>
          <p:txBody>
            <a:bodyPr wrap="square" rtlCol="0">
              <a:spAutoFit/>
            </a:bodyPr>
            <a:lstStyle/>
            <a:p>
              <a:pPr algn="ctr"/>
              <a:r>
                <a:rPr lang="en-US" b="1" dirty="0" smtClean="0">
                  <a:solidFill>
                    <a:schemeClr val="bg2">
                      <a:lumMod val="60000"/>
                      <a:lumOff val="40000"/>
                    </a:schemeClr>
                  </a:solidFill>
                </a:rPr>
                <a:t>Black Holes</a:t>
              </a:r>
            </a:p>
            <a:p>
              <a:pPr algn="ctr"/>
              <a:r>
                <a:rPr lang="en-US" b="1" dirty="0" smtClean="0">
                  <a:solidFill>
                    <a:schemeClr val="bg2">
                      <a:lumMod val="60000"/>
                      <a:lumOff val="40000"/>
                    </a:schemeClr>
                  </a:solidFill>
                </a:rPr>
                <a:t>Neutron Stars</a:t>
              </a:r>
            </a:p>
            <a:p>
              <a:pPr algn="ctr"/>
              <a:r>
                <a:rPr lang="en-US" b="1" dirty="0" smtClean="0">
                  <a:solidFill>
                    <a:schemeClr val="bg2">
                      <a:lumMod val="60000"/>
                      <a:lumOff val="40000"/>
                    </a:schemeClr>
                  </a:solidFill>
                </a:rPr>
                <a:t>Pulsars</a:t>
              </a:r>
              <a:endParaRPr lang="en-US" b="1" dirty="0">
                <a:solidFill>
                  <a:schemeClr val="bg2">
                    <a:lumMod val="60000"/>
                    <a:lumOff val="40000"/>
                  </a:schemeClr>
                </a:solidFill>
              </a:endParaRPr>
            </a:p>
          </p:txBody>
        </p:sp>
      </p:grpSp>
      <p:sp>
        <p:nvSpPr>
          <p:cNvPr id="10" name="Oval 9"/>
          <p:cNvSpPr/>
          <p:nvPr/>
        </p:nvSpPr>
        <p:spPr>
          <a:xfrm>
            <a:off x="7507380" y="2461126"/>
            <a:ext cx="1179420" cy="390350"/>
          </a:xfrm>
          <a:prstGeom prst="ellipse">
            <a:avLst/>
          </a:prstGeom>
          <a:noFill/>
          <a:ln w="508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Oval 10"/>
          <p:cNvSpPr/>
          <p:nvPr/>
        </p:nvSpPr>
        <p:spPr>
          <a:xfrm rot="2319403">
            <a:off x="5351187" y="3726044"/>
            <a:ext cx="932159" cy="390350"/>
          </a:xfrm>
          <a:prstGeom prst="ellipse">
            <a:avLst/>
          </a:prstGeom>
          <a:noFill/>
          <a:ln w="508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Oval 11"/>
          <p:cNvSpPr/>
          <p:nvPr/>
        </p:nvSpPr>
        <p:spPr>
          <a:xfrm rot="4046217">
            <a:off x="6023183" y="4474059"/>
            <a:ext cx="932159" cy="390350"/>
          </a:xfrm>
          <a:prstGeom prst="ellipse">
            <a:avLst/>
          </a:prstGeom>
          <a:noFill/>
          <a:ln w="508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Oval 12"/>
          <p:cNvSpPr/>
          <p:nvPr/>
        </p:nvSpPr>
        <p:spPr>
          <a:xfrm rot="17866668">
            <a:off x="5528014" y="2727732"/>
            <a:ext cx="1038404" cy="521953"/>
          </a:xfrm>
          <a:prstGeom prst="ellipse">
            <a:avLst/>
          </a:prstGeom>
          <a:noFill/>
          <a:ln w="508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Oval 13"/>
          <p:cNvSpPr/>
          <p:nvPr/>
        </p:nvSpPr>
        <p:spPr>
          <a:xfrm rot="1307201">
            <a:off x="4979012" y="3275110"/>
            <a:ext cx="698380" cy="346524"/>
          </a:xfrm>
          <a:prstGeom prst="ellipse">
            <a:avLst/>
          </a:prstGeom>
          <a:noFill/>
          <a:ln w="508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900" decel="100000" fill="hold"/>
                                        <p:tgtEl>
                                          <p:spTgt spid="1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8544"/>
            <a:ext cx="8229600" cy="916592"/>
          </a:xfrm>
        </p:spPr>
        <p:txBody>
          <a:bodyPr/>
          <a:lstStyle/>
          <a:p>
            <a:r>
              <a:rPr lang="en-US" dirty="0" smtClean="0">
                <a:solidFill>
                  <a:srgbClr val="FFEA42"/>
                </a:solidFill>
              </a:rPr>
              <a:t>Eclipse Timing: Binary stars</a:t>
            </a:r>
            <a:endParaRPr lang="en-US" dirty="0">
              <a:solidFill>
                <a:srgbClr val="FFEA42"/>
              </a:solidFill>
            </a:endParaRPr>
          </a:p>
        </p:txBody>
      </p:sp>
      <p:pic>
        <p:nvPicPr>
          <p:cNvPr id="4" name="Picture 3" descr="Eclipsing system.jpg"/>
          <p:cNvPicPr>
            <a:picLocks noChangeAspect="1"/>
          </p:cNvPicPr>
          <p:nvPr/>
        </p:nvPicPr>
        <p:blipFill>
          <a:blip r:embed="rId2"/>
          <a:stretch>
            <a:fillRect/>
          </a:stretch>
        </p:blipFill>
        <p:spPr>
          <a:xfrm>
            <a:off x="4082609" y="1224944"/>
            <a:ext cx="5061391" cy="5071514"/>
          </a:xfrm>
          <a:prstGeom prst="rect">
            <a:avLst/>
          </a:prstGeom>
        </p:spPr>
      </p:pic>
      <p:sp>
        <p:nvSpPr>
          <p:cNvPr id="5" name="Content Placeholder 2"/>
          <p:cNvSpPr>
            <a:spLocks noGrp="1"/>
          </p:cNvSpPr>
          <p:nvPr>
            <p:ph idx="1"/>
          </p:nvPr>
        </p:nvSpPr>
        <p:spPr>
          <a:xfrm>
            <a:off x="107213" y="1281134"/>
            <a:ext cx="3975395" cy="5398535"/>
          </a:xfrm>
        </p:spPr>
        <p:txBody>
          <a:bodyPr/>
          <a:lstStyle/>
          <a:p>
            <a:r>
              <a:rPr lang="en-US" dirty="0" smtClean="0"/>
              <a:t>Similar to pulsar timing method</a:t>
            </a:r>
          </a:p>
          <a:p>
            <a:r>
              <a:rPr lang="en-US" dirty="0" smtClean="0"/>
              <a:t>Measure the difference between </a:t>
            </a:r>
            <a:r>
              <a:rPr lang="en-US" i="1" dirty="0" smtClean="0">
                <a:solidFill>
                  <a:srgbClr val="FF0000"/>
                </a:solidFill>
              </a:rPr>
              <a:t>expected</a:t>
            </a:r>
            <a:r>
              <a:rPr lang="en-US" i="1" dirty="0" smtClean="0"/>
              <a:t> </a:t>
            </a:r>
            <a:r>
              <a:rPr lang="en-US" dirty="0" smtClean="0"/>
              <a:t>and </a:t>
            </a:r>
            <a:r>
              <a:rPr lang="en-US" i="1" dirty="0" smtClean="0">
                <a:solidFill>
                  <a:srgbClr val="FF0000"/>
                </a:solidFill>
              </a:rPr>
              <a:t>actual</a:t>
            </a:r>
            <a:r>
              <a:rPr lang="en-US" i="1" dirty="0" smtClean="0"/>
              <a:t> </a:t>
            </a:r>
            <a:r>
              <a:rPr lang="en-US" dirty="0" smtClean="0"/>
              <a:t>eclipse minima</a:t>
            </a:r>
          </a:p>
          <a:p>
            <a:r>
              <a:rPr lang="en-US" dirty="0" smtClean="0"/>
              <a:t>Looking for planets orbiting </a:t>
            </a:r>
            <a:r>
              <a:rPr lang="en-US" i="1" dirty="0" smtClean="0">
                <a:solidFill>
                  <a:srgbClr val="FF0000"/>
                </a:solidFill>
              </a:rPr>
              <a:t>both</a:t>
            </a:r>
            <a:r>
              <a:rPr lang="en-US" dirty="0" smtClean="0"/>
              <a:t> stars</a:t>
            </a:r>
          </a:p>
          <a:p>
            <a:r>
              <a:rPr lang="en-US" dirty="0" smtClean="0"/>
              <a:t>Targets are often very bright!</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685800" y="152400"/>
            <a:ext cx="7772400" cy="762000"/>
          </a:xfrm>
        </p:spPr>
        <p:txBody>
          <a:bodyPr>
            <a:normAutofit/>
          </a:bodyPr>
          <a:lstStyle/>
          <a:p>
            <a:r>
              <a:rPr lang="en-US" sz="4000" dirty="0" err="1" smtClean="0">
                <a:solidFill>
                  <a:srgbClr val="FFEA42"/>
                </a:solidFill>
              </a:rPr>
              <a:t>Circumbinary</a:t>
            </a:r>
            <a:r>
              <a:rPr lang="en-US" sz="4000" dirty="0" smtClean="0">
                <a:solidFill>
                  <a:srgbClr val="FFEA42"/>
                </a:solidFill>
              </a:rPr>
              <a:t> planets</a:t>
            </a:r>
            <a:endParaRPr lang="en-US" sz="4000" dirty="0">
              <a:solidFill>
                <a:srgbClr val="FFEA42"/>
              </a:solidFill>
            </a:endParaRPr>
          </a:p>
        </p:txBody>
      </p:sp>
      <p:pic>
        <p:nvPicPr>
          <p:cNvPr id="6" name="Picture 5" descr="HW_Vir_BV_lightcurve.gif"/>
          <p:cNvPicPr>
            <a:picLocks noChangeAspect="1"/>
          </p:cNvPicPr>
          <p:nvPr/>
        </p:nvPicPr>
        <p:blipFill>
          <a:blip r:embed="rId3"/>
          <a:stretch>
            <a:fillRect/>
          </a:stretch>
        </p:blipFill>
        <p:spPr>
          <a:xfrm>
            <a:off x="0" y="1198407"/>
            <a:ext cx="4304780" cy="3195658"/>
          </a:xfrm>
          <a:prstGeom prst="rect">
            <a:avLst/>
          </a:prstGeom>
        </p:spPr>
      </p:pic>
      <p:pic>
        <p:nvPicPr>
          <p:cNvPr id="8" name="Picture 7" descr="HW Vir O-C Lee et al..jpg"/>
          <p:cNvPicPr>
            <a:picLocks noChangeAspect="1"/>
          </p:cNvPicPr>
          <p:nvPr/>
        </p:nvPicPr>
        <p:blipFill>
          <a:blip r:embed="rId4"/>
          <a:stretch>
            <a:fillRect/>
          </a:stretch>
        </p:blipFill>
        <p:spPr>
          <a:xfrm>
            <a:off x="4299239" y="1027176"/>
            <a:ext cx="4856801" cy="4187264"/>
          </a:xfrm>
          <a:prstGeom prst="rect">
            <a:avLst/>
          </a:prstGeom>
        </p:spPr>
      </p:pic>
      <p:sp>
        <p:nvSpPr>
          <p:cNvPr id="9" name="TextBox 8"/>
          <p:cNvSpPr txBox="1"/>
          <p:nvPr/>
        </p:nvSpPr>
        <p:spPr>
          <a:xfrm>
            <a:off x="1112620" y="4568109"/>
            <a:ext cx="2045424" cy="646331"/>
          </a:xfrm>
          <a:prstGeom prst="rect">
            <a:avLst/>
          </a:prstGeom>
          <a:noFill/>
        </p:spPr>
        <p:txBody>
          <a:bodyPr wrap="square" rtlCol="0">
            <a:spAutoFit/>
          </a:bodyPr>
          <a:lstStyle/>
          <a:p>
            <a:pPr algn="ctr"/>
            <a:r>
              <a:rPr lang="en-US" sz="3600" dirty="0" smtClean="0"/>
              <a:t>HW </a:t>
            </a:r>
            <a:r>
              <a:rPr lang="en-US" sz="3600" dirty="0" err="1" smtClean="0"/>
              <a:t>Vir</a:t>
            </a:r>
            <a:endParaRPr lang="en-US" sz="3600" dirty="0"/>
          </a:p>
        </p:txBody>
      </p:sp>
      <p:sp>
        <p:nvSpPr>
          <p:cNvPr id="10" name="TextBox 9"/>
          <p:cNvSpPr txBox="1"/>
          <p:nvPr/>
        </p:nvSpPr>
        <p:spPr>
          <a:xfrm>
            <a:off x="887849" y="5334922"/>
            <a:ext cx="6934212" cy="954107"/>
          </a:xfrm>
          <a:prstGeom prst="rect">
            <a:avLst/>
          </a:prstGeom>
          <a:noFill/>
        </p:spPr>
        <p:txBody>
          <a:bodyPr wrap="square" rtlCol="0">
            <a:spAutoFit/>
          </a:bodyPr>
          <a:lstStyle/>
          <a:p>
            <a:pPr algn="ctr"/>
            <a:r>
              <a:rPr lang="en-US" sz="2800" dirty="0" smtClean="0">
                <a:solidFill>
                  <a:srgbClr val="FFFF00"/>
                </a:solidFill>
              </a:rPr>
              <a:t>One planet and one brown dwarf companion!</a:t>
            </a:r>
          </a:p>
          <a:p>
            <a:pPr algn="ctr"/>
            <a:r>
              <a:rPr lang="en-US" sz="2800" dirty="0" err="1" smtClean="0">
                <a:solidFill>
                  <a:srgbClr val="FFFF00"/>
                </a:solidFill>
              </a:rPr>
              <a:t>P</a:t>
            </a:r>
            <a:r>
              <a:rPr lang="en-US" sz="2800" i="1" baseline="-25000" dirty="0" err="1" smtClean="0">
                <a:solidFill>
                  <a:srgbClr val="FFFF00"/>
                </a:solidFill>
              </a:rPr>
              <a:t>pl</a:t>
            </a:r>
            <a:r>
              <a:rPr lang="en-US" sz="2800" dirty="0" smtClean="0">
                <a:solidFill>
                  <a:srgbClr val="FFFF00"/>
                </a:solidFill>
              </a:rPr>
              <a:t> ~ 9.1 yr  P</a:t>
            </a:r>
            <a:r>
              <a:rPr lang="en-US" sz="2800" i="1" baseline="-25000" dirty="0" smtClean="0">
                <a:solidFill>
                  <a:srgbClr val="FFFF00"/>
                </a:solidFill>
              </a:rPr>
              <a:t>BD</a:t>
            </a:r>
            <a:r>
              <a:rPr lang="en-US" sz="2800" dirty="0" smtClean="0">
                <a:solidFill>
                  <a:srgbClr val="FFFF00"/>
                </a:solidFill>
              </a:rPr>
              <a:t> ~ 15.8 yr</a:t>
            </a:r>
            <a:endParaRPr lang="en-US" sz="2800" dirty="0">
              <a:solidFill>
                <a:srgbClr val="FFFF00"/>
              </a:solidFill>
            </a:endParaRPr>
          </a:p>
        </p:txBody>
      </p:sp>
      <p:pic>
        <p:nvPicPr>
          <p:cNvPr id="11" name="Picture 10" descr="HWVirginis.gif"/>
          <p:cNvPicPr>
            <a:picLocks noChangeAspect="1"/>
          </p:cNvPicPr>
          <p:nvPr/>
        </p:nvPicPr>
        <p:blipFill>
          <a:blip r:embed="rId5"/>
          <a:stretch>
            <a:fillRect/>
          </a:stretch>
        </p:blipFill>
        <p:spPr>
          <a:xfrm>
            <a:off x="2667000" y="1024904"/>
            <a:ext cx="3810000" cy="55499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8544"/>
            <a:ext cx="8229600" cy="871640"/>
          </a:xfrm>
        </p:spPr>
        <p:txBody>
          <a:bodyPr/>
          <a:lstStyle/>
          <a:p>
            <a:r>
              <a:rPr lang="en-US" dirty="0" smtClean="0">
                <a:solidFill>
                  <a:srgbClr val="FFEA42"/>
                </a:solidFill>
              </a:rPr>
              <a:t>Evolved stars</a:t>
            </a:r>
            <a:endParaRPr lang="en-US" dirty="0">
              <a:solidFill>
                <a:srgbClr val="FFEA42"/>
              </a:solidFill>
            </a:endParaRPr>
          </a:p>
        </p:txBody>
      </p:sp>
      <p:pic>
        <p:nvPicPr>
          <p:cNvPr id="4" name="Picture 3" descr="Complete HR diagram.jpg"/>
          <p:cNvPicPr>
            <a:picLocks noChangeAspect="1"/>
          </p:cNvPicPr>
          <p:nvPr/>
        </p:nvPicPr>
        <p:blipFill>
          <a:blip r:embed="rId2"/>
          <a:stretch>
            <a:fillRect/>
          </a:stretch>
        </p:blipFill>
        <p:spPr>
          <a:xfrm>
            <a:off x="1902019" y="1178475"/>
            <a:ext cx="5338949" cy="5311142"/>
          </a:xfrm>
          <a:prstGeom prst="rect">
            <a:avLst/>
          </a:prstGeom>
        </p:spPr>
      </p:pic>
      <p:grpSp>
        <p:nvGrpSpPr>
          <p:cNvPr id="5" name="Group 4"/>
          <p:cNvGrpSpPr/>
          <p:nvPr/>
        </p:nvGrpSpPr>
        <p:grpSpPr>
          <a:xfrm>
            <a:off x="5113216" y="1113274"/>
            <a:ext cx="3768937" cy="1682012"/>
            <a:chOff x="5113216" y="1179250"/>
            <a:chExt cx="3768937" cy="1682012"/>
          </a:xfrm>
        </p:grpSpPr>
        <p:sp>
          <p:nvSpPr>
            <p:cNvPr id="6" name="Curved Down Arrow 5"/>
            <p:cNvSpPr/>
            <p:nvPr/>
          </p:nvSpPr>
          <p:spPr>
            <a:xfrm>
              <a:off x="5113216" y="1179250"/>
              <a:ext cx="3183391" cy="758682"/>
            </a:xfrm>
            <a:prstGeom prst="curved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7" name="TextBox 6"/>
            <p:cNvSpPr txBox="1"/>
            <p:nvPr/>
          </p:nvSpPr>
          <p:spPr>
            <a:xfrm>
              <a:off x="7356435" y="1937932"/>
              <a:ext cx="1525718" cy="923330"/>
            </a:xfrm>
            <a:prstGeom prst="rect">
              <a:avLst/>
            </a:prstGeom>
            <a:noFill/>
            <a:ln>
              <a:solidFill>
                <a:srgbClr val="4F81BD"/>
              </a:solidFill>
            </a:ln>
          </p:spPr>
          <p:txBody>
            <a:bodyPr wrap="square" rtlCol="0">
              <a:spAutoFit/>
            </a:bodyPr>
            <a:lstStyle/>
            <a:p>
              <a:pPr algn="ctr"/>
              <a:r>
                <a:rPr lang="en-US" b="1" dirty="0" smtClean="0">
                  <a:solidFill>
                    <a:schemeClr val="bg2">
                      <a:lumMod val="60000"/>
                      <a:lumOff val="40000"/>
                    </a:schemeClr>
                  </a:solidFill>
                </a:rPr>
                <a:t>Black Holes</a:t>
              </a:r>
            </a:p>
            <a:p>
              <a:pPr algn="ctr"/>
              <a:r>
                <a:rPr lang="en-US" b="1" dirty="0" smtClean="0">
                  <a:solidFill>
                    <a:schemeClr val="bg2">
                      <a:lumMod val="60000"/>
                      <a:lumOff val="40000"/>
                    </a:schemeClr>
                  </a:solidFill>
                </a:rPr>
                <a:t>Neutron Stars</a:t>
              </a:r>
            </a:p>
            <a:p>
              <a:pPr algn="ctr"/>
              <a:r>
                <a:rPr lang="en-US" b="1" dirty="0" smtClean="0">
                  <a:solidFill>
                    <a:schemeClr val="bg2">
                      <a:lumMod val="60000"/>
                      <a:lumOff val="40000"/>
                    </a:schemeClr>
                  </a:solidFill>
                </a:rPr>
                <a:t>Pulsars</a:t>
              </a:r>
              <a:endParaRPr lang="en-US" b="1" dirty="0">
                <a:solidFill>
                  <a:schemeClr val="bg2">
                    <a:lumMod val="60000"/>
                    <a:lumOff val="40000"/>
                  </a:schemeClr>
                </a:solidFill>
              </a:endParaRPr>
            </a:p>
          </p:txBody>
        </p:sp>
      </p:grpSp>
      <p:sp>
        <p:nvSpPr>
          <p:cNvPr id="8" name="Oval 7"/>
          <p:cNvSpPr/>
          <p:nvPr/>
        </p:nvSpPr>
        <p:spPr>
          <a:xfrm>
            <a:off x="7507380" y="2461126"/>
            <a:ext cx="1179420" cy="390350"/>
          </a:xfrm>
          <a:prstGeom prst="ellipse">
            <a:avLst/>
          </a:prstGeom>
          <a:noFill/>
          <a:ln w="508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Oval 8"/>
          <p:cNvSpPr/>
          <p:nvPr/>
        </p:nvSpPr>
        <p:spPr>
          <a:xfrm rot="2319403">
            <a:off x="5351187" y="3726044"/>
            <a:ext cx="932159" cy="390350"/>
          </a:xfrm>
          <a:prstGeom prst="ellipse">
            <a:avLst/>
          </a:prstGeom>
          <a:noFill/>
          <a:ln w="508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Oval 9"/>
          <p:cNvSpPr/>
          <p:nvPr/>
        </p:nvSpPr>
        <p:spPr>
          <a:xfrm rot="4046217">
            <a:off x="6023183" y="4474059"/>
            <a:ext cx="932159" cy="390350"/>
          </a:xfrm>
          <a:prstGeom prst="ellipse">
            <a:avLst/>
          </a:prstGeom>
          <a:noFill/>
          <a:ln w="508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Oval 10"/>
          <p:cNvSpPr/>
          <p:nvPr/>
        </p:nvSpPr>
        <p:spPr>
          <a:xfrm rot="17866668">
            <a:off x="5528014" y="2727732"/>
            <a:ext cx="1038404" cy="521953"/>
          </a:xfrm>
          <a:prstGeom prst="ellipse">
            <a:avLst/>
          </a:prstGeom>
          <a:noFill/>
          <a:ln w="508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Oval 11"/>
          <p:cNvSpPr/>
          <p:nvPr/>
        </p:nvSpPr>
        <p:spPr>
          <a:xfrm rot="1307201">
            <a:off x="4979012" y="3275110"/>
            <a:ext cx="698380" cy="346524"/>
          </a:xfrm>
          <a:prstGeom prst="ellipse">
            <a:avLst/>
          </a:prstGeom>
          <a:noFill/>
          <a:ln w="508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Oval 12"/>
          <p:cNvSpPr/>
          <p:nvPr/>
        </p:nvSpPr>
        <p:spPr>
          <a:xfrm rot="747353">
            <a:off x="2943574" y="3218920"/>
            <a:ext cx="698380" cy="346524"/>
          </a:xfrm>
          <a:prstGeom prst="ellipse">
            <a:avLst/>
          </a:prstGeom>
          <a:noFill/>
          <a:ln w="508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Oval 13"/>
          <p:cNvSpPr/>
          <p:nvPr/>
        </p:nvSpPr>
        <p:spPr>
          <a:xfrm rot="2417252">
            <a:off x="3530340" y="4427165"/>
            <a:ext cx="1347550" cy="346524"/>
          </a:xfrm>
          <a:prstGeom prst="ellipse">
            <a:avLst/>
          </a:prstGeom>
          <a:noFill/>
          <a:ln w="508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900" decel="100000" fill="hold"/>
                                        <p:tgtEl>
                                          <p:spTgt spid="1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900" decel="100000" fill="hold"/>
                                        <p:tgtEl>
                                          <p:spTgt spid="14"/>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8544"/>
            <a:ext cx="8229600" cy="905354"/>
          </a:xfrm>
        </p:spPr>
        <p:txBody>
          <a:bodyPr/>
          <a:lstStyle/>
          <a:p>
            <a:r>
              <a:rPr lang="en-US" dirty="0" smtClean="0">
                <a:solidFill>
                  <a:srgbClr val="FFEA42"/>
                </a:solidFill>
              </a:rPr>
              <a:t>Free-floating Planets?</a:t>
            </a:r>
            <a:endParaRPr lang="en-US" dirty="0">
              <a:solidFill>
                <a:srgbClr val="FFEA42"/>
              </a:solidFill>
            </a:endParaRPr>
          </a:p>
        </p:txBody>
      </p:sp>
      <p:pic>
        <p:nvPicPr>
          <p:cNvPr id="4" name="Picture 3" descr="free-floating-Orion.gif"/>
          <p:cNvPicPr>
            <a:picLocks noChangeAspect="1"/>
          </p:cNvPicPr>
          <p:nvPr/>
        </p:nvPicPr>
        <p:blipFill>
          <a:blip r:embed="rId2"/>
          <a:stretch>
            <a:fillRect/>
          </a:stretch>
        </p:blipFill>
        <p:spPr>
          <a:xfrm>
            <a:off x="457200" y="1078850"/>
            <a:ext cx="3859777" cy="5646302"/>
          </a:xfrm>
          <a:prstGeom prst="rect">
            <a:avLst/>
          </a:prstGeom>
        </p:spPr>
      </p:pic>
      <p:pic>
        <p:nvPicPr>
          <p:cNvPr id="5" name="Picture 4" descr="free-floating-Ophiucus.jpg"/>
          <p:cNvPicPr>
            <a:picLocks noChangeAspect="1"/>
          </p:cNvPicPr>
          <p:nvPr/>
        </p:nvPicPr>
        <p:blipFill>
          <a:blip r:embed="rId3"/>
          <a:stretch>
            <a:fillRect/>
          </a:stretch>
        </p:blipFill>
        <p:spPr>
          <a:xfrm>
            <a:off x="4316977" y="1078850"/>
            <a:ext cx="4718841" cy="4704095"/>
          </a:xfrm>
          <a:prstGeom prst="rect">
            <a:avLst/>
          </a:prstGeom>
        </p:spPr>
      </p:pic>
      <p:sp>
        <p:nvSpPr>
          <p:cNvPr id="6" name="TextBox 5"/>
          <p:cNvSpPr txBox="1"/>
          <p:nvPr/>
        </p:nvSpPr>
        <p:spPr>
          <a:xfrm>
            <a:off x="4652777" y="5782945"/>
            <a:ext cx="4034023" cy="646331"/>
          </a:xfrm>
          <a:prstGeom prst="rect">
            <a:avLst/>
          </a:prstGeom>
          <a:noFill/>
        </p:spPr>
        <p:txBody>
          <a:bodyPr wrap="square" rtlCol="0">
            <a:spAutoFit/>
          </a:bodyPr>
          <a:lstStyle/>
          <a:p>
            <a:pPr algn="ctr"/>
            <a:r>
              <a:rPr lang="en-US" dirty="0" smtClean="0"/>
              <a:t>A </a:t>
            </a:r>
            <a:r>
              <a:rPr lang="en-US" dirty="0" err="1" smtClean="0"/>
              <a:t>substellar</a:t>
            </a:r>
            <a:r>
              <a:rPr lang="en-US" dirty="0" smtClean="0"/>
              <a:t> pair in </a:t>
            </a:r>
            <a:r>
              <a:rPr lang="en-US" dirty="0" err="1" smtClean="0"/>
              <a:t>Ophiucus</a:t>
            </a:r>
            <a:r>
              <a:rPr lang="en-US" dirty="0" smtClean="0"/>
              <a:t> – 1 million years old, weighing 7 &amp; 14 M</a:t>
            </a:r>
            <a:r>
              <a:rPr lang="en-US" baseline="-25000" dirty="0" smtClean="0"/>
              <a:t>J</a:t>
            </a:r>
            <a:endParaRPr lang="en-US" baseline="-25000" dirty="0"/>
          </a:p>
        </p:txBody>
      </p:sp>
      <p:sp>
        <p:nvSpPr>
          <p:cNvPr id="7" name="TextBox 6"/>
          <p:cNvSpPr txBox="1"/>
          <p:nvPr/>
        </p:nvSpPr>
        <p:spPr>
          <a:xfrm>
            <a:off x="7461794" y="4989171"/>
            <a:ext cx="1225006" cy="246221"/>
          </a:xfrm>
          <a:prstGeom prst="rect">
            <a:avLst/>
          </a:prstGeom>
          <a:noFill/>
        </p:spPr>
        <p:txBody>
          <a:bodyPr wrap="square" rtlCol="0">
            <a:spAutoFit/>
          </a:bodyPr>
          <a:lstStyle/>
          <a:p>
            <a:pPr algn="ctr"/>
            <a:r>
              <a:rPr lang="en-US" sz="1000" dirty="0" smtClean="0"/>
              <a:t>Credit: ESO</a:t>
            </a:r>
            <a:endParaRPr lang="en-US" sz="10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27045"/>
            <a:ext cx="8229600" cy="894116"/>
          </a:xfrm>
        </p:spPr>
        <p:txBody>
          <a:bodyPr/>
          <a:lstStyle/>
          <a:p>
            <a:r>
              <a:rPr lang="en-US" dirty="0" smtClean="0">
                <a:solidFill>
                  <a:srgbClr val="FFEA42"/>
                </a:solidFill>
              </a:rPr>
              <a:t>Thank you!</a:t>
            </a:r>
            <a:endParaRPr lang="en-US" dirty="0">
              <a:solidFill>
                <a:srgbClr val="FFEA42"/>
              </a:solidFill>
            </a:endParaRPr>
          </a:p>
        </p:txBody>
      </p:sp>
      <p:pic>
        <p:nvPicPr>
          <p:cNvPr id="4" name="Picture 3"/>
          <p:cNvPicPr>
            <a:picLocks noChangeAspect="1"/>
          </p:cNvPicPr>
          <p:nvPr/>
        </p:nvPicPr>
        <p:blipFill>
          <a:blip r:embed="rId2"/>
          <a:stretch>
            <a:fillRect/>
          </a:stretch>
        </p:blipFill>
        <p:spPr>
          <a:xfrm>
            <a:off x="1951557" y="1721040"/>
            <a:ext cx="5245100" cy="426720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srcRect/>
          <a:stretch>
            <a:fillRect/>
          </a:stretch>
        </p:blipFill>
        <p:spPr bwMode="auto">
          <a:xfrm>
            <a:off x="0" y="0"/>
            <a:ext cx="9144000" cy="6858000"/>
          </a:xfrm>
          <a:prstGeom prst="rect">
            <a:avLst/>
          </a:prstGeom>
          <a:noFill/>
          <a:ln>
            <a:solidFill>
              <a:srgbClr val="000000"/>
            </a:solidFill>
          </a:ln>
        </p:spPr>
      </p:pic>
      <p:sp>
        <p:nvSpPr>
          <p:cNvPr id="6147" name="Rectangle 3"/>
          <p:cNvSpPr>
            <a:spLocks noChangeArrowheads="1"/>
          </p:cNvSpPr>
          <p:nvPr/>
        </p:nvSpPr>
        <p:spPr bwMode="auto">
          <a:xfrm>
            <a:off x="0" y="6019800"/>
            <a:ext cx="9144000" cy="838200"/>
          </a:xfrm>
          <a:prstGeom prst="rect">
            <a:avLst/>
          </a:prstGeom>
          <a:solidFill>
            <a:schemeClr val="tx1"/>
          </a:solidFill>
          <a:ln w="9525">
            <a:solidFill>
              <a:schemeClr val="tx1"/>
            </a:solidFill>
            <a:miter lim="800000"/>
            <a:headEnd/>
            <a:tailEnd/>
          </a:ln>
          <a:effectLst/>
        </p:spPr>
        <p:txBody>
          <a:bodyPr wrap="none" anchor="ctr">
            <a:prstTxWarp prst="textNoShape">
              <a:avLst/>
            </a:prstTxWarp>
          </a:bodyPr>
          <a:lstStyle/>
          <a:p>
            <a:endParaRPr lang="en-US"/>
          </a:p>
        </p:txBody>
      </p:sp>
      <p:sp>
        <p:nvSpPr>
          <p:cNvPr id="6148" name="Text Box 4"/>
          <p:cNvSpPr txBox="1">
            <a:spLocks noChangeArrowheads="1"/>
          </p:cNvSpPr>
          <p:nvPr/>
        </p:nvSpPr>
        <p:spPr bwMode="auto">
          <a:xfrm>
            <a:off x="8686800" y="6477000"/>
            <a:ext cx="273050" cy="274638"/>
          </a:xfrm>
          <a:prstGeom prst="rect">
            <a:avLst/>
          </a:prstGeom>
          <a:noFill/>
          <a:ln w="9525">
            <a:noFill/>
            <a:miter lim="800000"/>
            <a:headEnd/>
            <a:tailEnd/>
          </a:ln>
          <a:effectLst/>
        </p:spPr>
        <p:txBody>
          <a:bodyPr wrap="none">
            <a:prstTxWarp prst="textNoShape">
              <a:avLst/>
            </a:prstTxWarp>
            <a:spAutoFit/>
          </a:bodyPr>
          <a:lstStyle/>
          <a:p>
            <a:r>
              <a:rPr lang="en-US" sz="1200" b="1"/>
              <a:t>2</a:t>
            </a:r>
            <a:endParaRPr lang="en-US" sz="1200"/>
          </a:p>
        </p:txBody>
      </p:sp>
      <p:sp>
        <p:nvSpPr>
          <p:cNvPr id="6149" name="Rectangle 5"/>
          <p:cNvSpPr>
            <a:spLocks noChangeArrowheads="1"/>
          </p:cNvSpPr>
          <p:nvPr/>
        </p:nvSpPr>
        <p:spPr bwMode="auto">
          <a:xfrm>
            <a:off x="0" y="0"/>
            <a:ext cx="9144000" cy="838200"/>
          </a:xfrm>
          <a:prstGeom prst="rect">
            <a:avLst/>
          </a:prstGeom>
          <a:solidFill>
            <a:schemeClr val="bg1"/>
          </a:solidFill>
          <a:ln w="9525">
            <a:solidFill>
              <a:srgbClr val="000000"/>
            </a:solidFill>
            <a:miter lim="800000"/>
            <a:headEnd/>
            <a:tailEnd/>
          </a:ln>
          <a:effectLst/>
        </p:spPr>
        <p:txBody>
          <a:bodyPr wrap="none" anchor="ctr">
            <a:prstTxWarp prst="textNoShape">
              <a:avLst/>
            </a:prstTxWarp>
          </a:bodyPr>
          <a:lstStyle/>
          <a:p>
            <a:endParaRPr lang="en-US"/>
          </a:p>
        </p:txBody>
      </p:sp>
      <p:sp>
        <p:nvSpPr>
          <p:cNvPr id="6150" name="Rectangle 6"/>
          <p:cNvSpPr>
            <a:spLocks noChangeArrowheads="1"/>
          </p:cNvSpPr>
          <p:nvPr/>
        </p:nvSpPr>
        <p:spPr bwMode="auto">
          <a:xfrm>
            <a:off x="533400" y="152400"/>
            <a:ext cx="8458200" cy="838200"/>
          </a:xfrm>
          <a:prstGeom prst="rect">
            <a:avLst/>
          </a:prstGeom>
          <a:noFill/>
          <a:ln w="9525">
            <a:noFill/>
            <a:miter lim="800000"/>
            <a:headEnd/>
            <a:tailEnd/>
          </a:ln>
          <a:effectLst/>
        </p:spPr>
        <p:txBody>
          <a:bodyPr anchor="ctr">
            <a:prstTxWarp prst="textNoShape">
              <a:avLst/>
            </a:prstTxWarp>
          </a:bodyPr>
          <a:lstStyle/>
          <a:p>
            <a:pPr eaLnBrk="1" hangingPunct="1">
              <a:lnSpc>
                <a:spcPct val="80000"/>
              </a:lnSpc>
            </a:pPr>
            <a:r>
              <a:rPr lang="en-US" sz="3200" i="1" dirty="0">
                <a:solidFill>
                  <a:srgbClr val="57E833"/>
                </a:solidFill>
                <a:latin typeface="Trebuchet MS" charset="0"/>
              </a:rPr>
              <a:t/>
            </a:r>
            <a:br>
              <a:rPr lang="en-US" sz="3200" i="1" dirty="0">
                <a:solidFill>
                  <a:srgbClr val="57E833"/>
                </a:solidFill>
                <a:latin typeface="Trebuchet MS" charset="0"/>
              </a:rPr>
            </a:br>
            <a:r>
              <a:rPr lang="en-US" sz="3200" i="1" dirty="0">
                <a:solidFill>
                  <a:srgbClr val="FFEA47"/>
                </a:solidFill>
                <a:latin typeface="Trebuchet MS" charset="0"/>
              </a:rPr>
              <a:t>There are 200 billion stars in our galaxy…</a:t>
            </a:r>
            <a:r>
              <a:rPr lang="en-US" sz="3200" i="1" dirty="0">
                <a:solidFill>
                  <a:srgbClr val="57E833"/>
                </a:solidFill>
                <a:latin typeface="Trebuchet MS" charset="0"/>
              </a:rPr>
              <a:t> </a:t>
            </a:r>
            <a:br>
              <a:rPr lang="en-US" sz="3200" i="1" dirty="0">
                <a:solidFill>
                  <a:srgbClr val="57E833"/>
                </a:solidFill>
                <a:latin typeface="Trebuchet MS" charset="0"/>
              </a:rPr>
            </a:br>
            <a:r>
              <a:rPr lang="en-US" sz="3200" i="1" dirty="0">
                <a:solidFill>
                  <a:srgbClr val="57E833"/>
                </a:solidFill>
                <a:latin typeface="Trebuchet MS" charset="0"/>
              </a:rPr>
              <a:t/>
            </a:r>
            <a:br>
              <a:rPr lang="en-US" sz="3200" i="1" dirty="0">
                <a:solidFill>
                  <a:srgbClr val="57E833"/>
                </a:solidFill>
                <a:latin typeface="Trebuchet MS" charset="0"/>
              </a:rPr>
            </a:br>
            <a:endParaRPr lang="en-US" sz="3200" i="1" dirty="0">
              <a:solidFill>
                <a:srgbClr val="57E833"/>
              </a:solidFill>
              <a:latin typeface="Trebuchet MS" charset="0"/>
            </a:endParaRPr>
          </a:p>
        </p:txBody>
      </p:sp>
      <p:sp>
        <p:nvSpPr>
          <p:cNvPr id="6151" name="Rectangle 7"/>
          <p:cNvSpPr>
            <a:spLocks noChangeArrowheads="1"/>
          </p:cNvSpPr>
          <p:nvPr/>
        </p:nvSpPr>
        <p:spPr bwMode="auto">
          <a:xfrm>
            <a:off x="0" y="6019800"/>
            <a:ext cx="9144000" cy="838200"/>
          </a:xfrm>
          <a:prstGeom prst="rect">
            <a:avLst/>
          </a:prstGeom>
          <a:solidFill>
            <a:srgbClr val="000000"/>
          </a:solidFill>
          <a:ln w="9525">
            <a:solidFill>
              <a:srgbClr val="000000"/>
            </a:solidFill>
            <a:miter lim="800000"/>
            <a:headEnd/>
            <a:tailEnd/>
          </a:ln>
          <a:effectLst/>
        </p:spPr>
        <p:txBody>
          <a:bodyPr wrap="none" anchor="ctr">
            <a:prstTxWarp prst="textNoShape">
              <a:avLst/>
            </a:prstTxWarp>
          </a:bodyPr>
          <a:lstStyle/>
          <a:p>
            <a:pPr algn="ctr"/>
            <a:r>
              <a:rPr lang="en-US" sz="3200" i="1" dirty="0" smtClean="0">
                <a:solidFill>
                  <a:srgbClr val="FFEA47"/>
                </a:solidFill>
                <a:latin typeface="Trebuchet MS" charset="0"/>
              </a:rPr>
              <a:t>…each could potentially host a planet.</a:t>
            </a:r>
            <a:endParaRPr lang="en-US" sz="3200" i="1" dirty="0">
              <a:solidFill>
                <a:srgbClr val="FFEA47"/>
              </a:solidFill>
              <a:latin typeface="Trebuchet MS"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4439"/>
            <a:ext cx="8229600" cy="904612"/>
          </a:xfrm>
        </p:spPr>
        <p:txBody>
          <a:bodyPr/>
          <a:lstStyle/>
          <a:p>
            <a:r>
              <a:rPr lang="en-US" dirty="0" smtClean="0">
                <a:solidFill>
                  <a:srgbClr val="FFEA42"/>
                </a:solidFill>
              </a:rPr>
              <a:t>Evolution of Stars</a:t>
            </a:r>
            <a:endParaRPr lang="en-US" dirty="0">
              <a:solidFill>
                <a:srgbClr val="FFEA42"/>
              </a:solidFill>
            </a:endParaRPr>
          </a:p>
        </p:txBody>
      </p:sp>
      <p:pic>
        <p:nvPicPr>
          <p:cNvPr id="4" name="Picture 3" descr="Complete HR diagram.jpg"/>
          <p:cNvPicPr>
            <a:picLocks noChangeAspect="1"/>
          </p:cNvPicPr>
          <p:nvPr/>
        </p:nvPicPr>
        <p:blipFill>
          <a:blip r:embed="rId2"/>
          <a:stretch>
            <a:fillRect/>
          </a:stretch>
        </p:blipFill>
        <p:spPr>
          <a:xfrm>
            <a:off x="1902019" y="1178475"/>
            <a:ext cx="5338949" cy="5311142"/>
          </a:xfrm>
          <a:prstGeom prst="rect">
            <a:avLst/>
          </a:prstGeom>
        </p:spPr>
      </p:pic>
      <p:grpSp>
        <p:nvGrpSpPr>
          <p:cNvPr id="7" name="Group 6"/>
          <p:cNvGrpSpPr/>
          <p:nvPr/>
        </p:nvGrpSpPr>
        <p:grpSpPr>
          <a:xfrm>
            <a:off x="5113216" y="1113274"/>
            <a:ext cx="3768937" cy="1682012"/>
            <a:chOff x="5113216" y="1179250"/>
            <a:chExt cx="3768937" cy="1682012"/>
          </a:xfrm>
        </p:grpSpPr>
        <p:sp>
          <p:nvSpPr>
            <p:cNvPr id="5" name="Curved Down Arrow 4"/>
            <p:cNvSpPr/>
            <p:nvPr/>
          </p:nvSpPr>
          <p:spPr>
            <a:xfrm>
              <a:off x="5113216" y="1179250"/>
              <a:ext cx="3183391" cy="758682"/>
            </a:xfrm>
            <a:prstGeom prst="curved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6" name="TextBox 5"/>
            <p:cNvSpPr txBox="1"/>
            <p:nvPr/>
          </p:nvSpPr>
          <p:spPr>
            <a:xfrm>
              <a:off x="7356435" y="1937932"/>
              <a:ext cx="1525718" cy="923330"/>
            </a:xfrm>
            <a:prstGeom prst="rect">
              <a:avLst/>
            </a:prstGeom>
            <a:noFill/>
            <a:ln>
              <a:solidFill>
                <a:srgbClr val="4F81BD"/>
              </a:solidFill>
            </a:ln>
          </p:spPr>
          <p:txBody>
            <a:bodyPr wrap="square" rtlCol="0">
              <a:spAutoFit/>
            </a:bodyPr>
            <a:lstStyle/>
            <a:p>
              <a:pPr algn="ctr"/>
              <a:r>
                <a:rPr lang="en-US" b="1" dirty="0" smtClean="0">
                  <a:solidFill>
                    <a:schemeClr val="bg2">
                      <a:lumMod val="60000"/>
                      <a:lumOff val="40000"/>
                    </a:schemeClr>
                  </a:solidFill>
                </a:rPr>
                <a:t>Black Holes</a:t>
              </a:r>
            </a:p>
            <a:p>
              <a:pPr algn="ctr"/>
              <a:r>
                <a:rPr lang="en-US" b="1" dirty="0" smtClean="0">
                  <a:solidFill>
                    <a:schemeClr val="bg2">
                      <a:lumMod val="60000"/>
                      <a:lumOff val="40000"/>
                    </a:schemeClr>
                  </a:solidFill>
                </a:rPr>
                <a:t>Neutron Stars</a:t>
              </a:r>
            </a:p>
            <a:p>
              <a:pPr algn="ctr"/>
              <a:r>
                <a:rPr lang="en-US" b="1" dirty="0" smtClean="0">
                  <a:solidFill>
                    <a:schemeClr val="bg2">
                      <a:lumMod val="60000"/>
                      <a:lumOff val="40000"/>
                    </a:schemeClr>
                  </a:solidFill>
                </a:rPr>
                <a:t>Pulsars</a:t>
              </a:r>
              <a:endParaRPr lang="en-US" b="1" dirty="0">
                <a:solidFill>
                  <a:schemeClr val="bg2">
                    <a:lumMod val="60000"/>
                    <a:lumOff val="40000"/>
                  </a:schemeClr>
                </a:solidFill>
              </a:endParaRPr>
            </a:p>
          </p:txBody>
        </p:sp>
      </p:grpSp>
      <p:sp>
        <p:nvSpPr>
          <p:cNvPr id="8" name="TextBox 7"/>
          <p:cNvSpPr txBox="1"/>
          <p:nvPr/>
        </p:nvSpPr>
        <p:spPr>
          <a:xfrm>
            <a:off x="2432902" y="6489617"/>
            <a:ext cx="4123562" cy="369332"/>
          </a:xfrm>
          <a:prstGeom prst="rect">
            <a:avLst/>
          </a:prstGeom>
          <a:noFill/>
        </p:spPr>
        <p:txBody>
          <a:bodyPr wrap="square" rtlCol="0">
            <a:spAutoFit/>
          </a:bodyPr>
          <a:lstStyle/>
          <a:p>
            <a:pPr algn="ctr"/>
            <a:r>
              <a:rPr lang="en-US" dirty="0" err="1" smtClean="0"/>
              <a:t>Hertzsprung</a:t>
            </a:r>
            <a:r>
              <a:rPr lang="en-US" dirty="0" smtClean="0"/>
              <a:t>-Russell Diagram</a:t>
            </a:r>
            <a:endParaRPr lang="en-US" dirty="0"/>
          </a:p>
        </p:txBody>
      </p:sp>
      <p:grpSp>
        <p:nvGrpSpPr>
          <p:cNvPr id="11" name="Group 10"/>
          <p:cNvGrpSpPr/>
          <p:nvPr/>
        </p:nvGrpSpPr>
        <p:grpSpPr>
          <a:xfrm>
            <a:off x="3219161" y="3712972"/>
            <a:ext cx="3604990" cy="569617"/>
            <a:chOff x="3219161" y="3712972"/>
            <a:chExt cx="3604990" cy="569617"/>
          </a:xfrm>
        </p:grpSpPr>
        <p:sp>
          <p:nvSpPr>
            <p:cNvPr id="9" name="Up Arrow 8"/>
            <p:cNvSpPr/>
            <p:nvPr/>
          </p:nvSpPr>
          <p:spPr>
            <a:xfrm rot="18735962">
              <a:off x="4852334" y="2079799"/>
              <a:ext cx="338643" cy="3604990"/>
            </a:xfrm>
            <a:prstGeom prst="upArrow">
              <a:avLst>
                <a:gd name="adj1" fmla="val 29906"/>
                <a:gd name="adj2" fmla="val 135719"/>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rot="2540808">
              <a:off x="3483653" y="3820924"/>
              <a:ext cx="2832125" cy="461665"/>
            </a:xfrm>
            <a:prstGeom prst="rect">
              <a:avLst/>
            </a:prstGeom>
            <a:noFill/>
          </p:spPr>
          <p:txBody>
            <a:bodyPr wrap="square" rtlCol="0" anchor="t">
              <a:spAutoFit/>
            </a:bodyPr>
            <a:lstStyle/>
            <a:p>
              <a:pPr algn="ctr"/>
              <a:r>
                <a:rPr lang="en-US" sz="2400" b="1" dirty="0" smtClean="0">
                  <a:solidFill>
                    <a:srgbClr val="FF0000"/>
                  </a:solidFill>
                </a:rPr>
                <a:t>Increasing mass</a:t>
              </a:r>
              <a:endParaRPr lang="en-US" sz="2400" b="1" dirty="0">
                <a:solidFill>
                  <a:srgbClr val="FF0000"/>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50000" decel="5000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7427"/>
            <a:ext cx="8229600" cy="871626"/>
          </a:xfrm>
        </p:spPr>
        <p:txBody>
          <a:bodyPr/>
          <a:lstStyle/>
          <a:p>
            <a:r>
              <a:rPr lang="en-US" dirty="0" smtClean="0">
                <a:solidFill>
                  <a:srgbClr val="FFEA42"/>
                </a:solidFill>
              </a:rPr>
              <a:t>How do we find </a:t>
            </a:r>
            <a:r>
              <a:rPr lang="en-US" dirty="0" err="1" smtClean="0">
                <a:solidFill>
                  <a:srgbClr val="FFEA42"/>
                </a:solidFill>
              </a:rPr>
              <a:t>Exoplanets</a:t>
            </a:r>
            <a:r>
              <a:rPr lang="en-US" dirty="0" smtClean="0">
                <a:solidFill>
                  <a:srgbClr val="FFEA42"/>
                </a:solidFill>
              </a:rPr>
              <a:t>?</a:t>
            </a:r>
            <a:endParaRPr lang="en-US" dirty="0">
              <a:solidFill>
                <a:srgbClr val="FFEA42"/>
              </a:solidFill>
            </a:endParaRPr>
          </a:p>
        </p:txBody>
      </p:sp>
      <p:pic>
        <p:nvPicPr>
          <p:cNvPr id="5" name="Picture 4" descr="2006_Search_for_a_planet_F.gif"/>
          <p:cNvPicPr>
            <a:picLocks noChangeAspect="1"/>
          </p:cNvPicPr>
          <p:nvPr/>
        </p:nvPicPr>
        <p:blipFill>
          <a:blip r:embed="rId2"/>
          <a:stretch>
            <a:fillRect/>
          </a:stretch>
        </p:blipFill>
        <p:spPr>
          <a:xfrm>
            <a:off x="1583448" y="1063794"/>
            <a:ext cx="5971858" cy="5595602"/>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4758" name="Rectangle 6"/>
          <p:cNvSpPr>
            <a:spLocks noGrp="1" noChangeArrowheads="1"/>
          </p:cNvSpPr>
          <p:nvPr>
            <p:ph type="title"/>
          </p:nvPr>
        </p:nvSpPr>
        <p:spPr>
          <a:xfrm>
            <a:off x="685800" y="118800"/>
            <a:ext cx="7772400" cy="838200"/>
          </a:xfrm>
        </p:spPr>
        <p:txBody>
          <a:bodyPr/>
          <a:lstStyle/>
          <a:p>
            <a:r>
              <a:rPr lang="en-US" dirty="0" smtClean="0">
                <a:solidFill>
                  <a:srgbClr val="FFEA42"/>
                </a:solidFill>
              </a:rPr>
              <a:t>Doppler “wobble”</a:t>
            </a:r>
            <a:endParaRPr lang="en-US" dirty="0">
              <a:solidFill>
                <a:srgbClr val="FFEA42"/>
              </a:solidFill>
            </a:endParaRPr>
          </a:p>
        </p:txBody>
      </p:sp>
      <p:pic>
        <p:nvPicPr>
          <p:cNvPr id="74760" name="Picture 8" descr="Orbit3"/>
          <p:cNvPicPr>
            <a:picLocks noChangeAspect="1" noChangeArrowheads="1"/>
          </p:cNvPicPr>
          <p:nvPr/>
        </p:nvPicPr>
        <p:blipFill>
          <a:blip r:embed="rId3"/>
          <a:srcRect/>
          <a:stretch>
            <a:fillRect/>
          </a:stretch>
        </p:blipFill>
        <p:spPr bwMode="auto">
          <a:xfrm>
            <a:off x="5980113" y="1371600"/>
            <a:ext cx="1792287" cy="1792288"/>
          </a:xfrm>
          <a:prstGeom prst="rect">
            <a:avLst/>
          </a:prstGeom>
          <a:noFill/>
        </p:spPr>
      </p:pic>
      <p:sp>
        <p:nvSpPr>
          <p:cNvPr id="74762" name="Text Box 10"/>
          <p:cNvSpPr txBox="1">
            <a:spLocks noChangeArrowheads="1"/>
          </p:cNvSpPr>
          <p:nvPr/>
        </p:nvSpPr>
        <p:spPr bwMode="auto">
          <a:xfrm>
            <a:off x="457200" y="1676400"/>
            <a:ext cx="5029200" cy="1077218"/>
          </a:xfrm>
          <a:prstGeom prst="rect">
            <a:avLst/>
          </a:prstGeom>
          <a:noFill/>
          <a:ln w="9525">
            <a:noFill/>
            <a:miter lim="800000"/>
            <a:headEnd/>
            <a:tailEnd/>
          </a:ln>
        </p:spPr>
        <p:txBody>
          <a:bodyPr>
            <a:prstTxWarp prst="textNoShape">
              <a:avLst/>
            </a:prstTxWarp>
            <a:spAutoFit/>
          </a:bodyPr>
          <a:lstStyle/>
          <a:p>
            <a:pPr algn="ctr">
              <a:spcBef>
                <a:spcPct val="50000"/>
              </a:spcBef>
            </a:pPr>
            <a:r>
              <a:rPr lang="en-US" sz="3200" dirty="0"/>
              <a:t>Planets do not orbit stars, they orbit each other</a:t>
            </a:r>
          </a:p>
        </p:txBody>
      </p:sp>
      <p:sp>
        <p:nvSpPr>
          <p:cNvPr id="74763" name="Text Box 11"/>
          <p:cNvSpPr txBox="1">
            <a:spLocks noChangeArrowheads="1"/>
          </p:cNvSpPr>
          <p:nvPr/>
        </p:nvSpPr>
        <p:spPr bwMode="auto">
          <a:xfrm>
            <a:off x="5334000" y="4191000"/>
            <a:ext cx="3352800" cy="1077218"/>
          </a:xfrm>
          <a:prstGeom prst="rect">
            <a:avLst/>
          </a:prstGeom>
          <a:noFill/>
          <a:ln w="9525">
            <a:noFill/>
            <a:miter lim="800000"/>
            <a:headEnd/>
            <a:tailEnd/>
          </a:ln>
        </p:spPr>
        <p:txBody>
          <a:bodyPr>
            <a:prstTxWarp prst="textNoShape">
              <a:avLst/>
            </a:prstTxWarp>
            <a:spAutoFit/>
          </a:bodyPr>
          <a:lstStyle/>
          <a:p>
            <a:pPr algn="ctr">
              <a:spcBef>
                <a:spcPct val="50000"/>
              </a:spcBef>
            </a:pPr>
            <a:r>
              <a:rPr lang="en-US" sz="3200" dirty="0">
                <a:solidFill>
                  <a:srgbClr val="FFFFFF"/>
                </a:solidFill>
              </a:rPr>
              <a:t>This causes the star to “wobble”</a:t>
            </a:r>
          </a:p>
        </p:txBody>
      </p:sp>
      <p:grpSp>
        <p:nvGrpSpPr>
          <p:cNvPr id="2" name="Group 8"/>
          <p:cNvGrpSpPr/>
          <p:nvPr/>
        </p:nvGrpSpPr>
        <p:grpSpPr>
          <a:xfrm>
            <a:off x="457200" y="3163888"/>
            <a:ext cx="4771450" cy="3346951"/>
            <a:chOff x="457200" y="3163888"/>
            <a:chExt cx="4771450" cy="3346951"/>
          </a:xfrm>
        </p:grpSpPr>
        <p:pic>
          <p:nvPicPr>
            <p:cNvPr id="74755" name="Picture 3" descr="doppler"/>
            <p:cNvPicPr>
              <a:picLocks noChangeAspect="1" noChangeArrowheads="1"/>
            </p:cNvPicPr>
            <p:nvPr/>
          </p:nvPicPr>
          <p:blipFill>
            <a:blip r:embed="rId4"/>
            <a:srcRect/>
            <a:stretch>
              <a:fillRect/>
            </a:stretch>
          </p:blipFill>
          <p:spPr bwMode="auto">
            <a:xfrm>
              <a:off x="762000" y="3352800"/>
              <a:ext cx="4224338" cy="2960688"/>
            </a:xfrm>
            <a:prstGeom prst="rect">
              <a:avLst/>
            </a:prstGeom>
            <a:noFill/>
          </p:spPr>
        </p:pic>
        <p:sp>
          <p:nvSpPr>
            <p:cNvPr id="7" name="Rectangle 6"/>
            <p:cNvSpPr/>
            <p:nvPr/>
          </p:nvSpPr>
          <p:spPr>
            <a:xfrm>
              <a:off x="4900029" y="3163888"/>
              <a:ext cx="164982" cy="3149600"/>
            </a:xfrm>
            <a:prstGeom prst="rect">
              <a:avLst/>
            </a:prstGeom>
            <a:solidFill>
              <a:srgbClr val="000000"/>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457200" y="6203384"/>
              <a:ext cx="4771450" cy="307455"/>
            </a:xfrm>
            <a:prstGeom prst="rect">
              <a:avLst/>
            </a:prstGeom>
            <a:solidFill>
              <a:srgbClr val="000000"/>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6803" name="Picture 3" descr="doppler_shifts"/>
          <p:cNvPicPr>
            <a:picLocks noChangeAspect="1" noChangeArrowheads="1"/>
          </p:cNvPicPr>
          <p:nvPr/>
        </p:nvPicPr>
        <p:blipFill>
          <a:blip r:embed="rId3"/>
          <a:srcRect/>
          <a:stretch>
            <a:fillRect/>
          </a:stretch>
        </p:blipFill>
        <p:spPr bwMode="auto">
          <a:xfrm>
            <a:off x="1752600" y="2971800"/>
            <a:ext cx="5856288" cy="3810000"/>
          </a:xfrm>
          <a:prstGeom prst="rect">
            <a:avLst/>
          </a:prstGeom>
          <a:noFill/>
        </p:spPr>
      </p:pic>
      <p:sp>
        <p:nvSpPr>
          <p:cNvPr id="76804" name="Rectangle 4"/>
          <p:cNvSpPr>
            <a:spLocks noGrp="1" noChangeArrowheads="1"/>
          </p:cNvSpPr>
          <p:nvPr>
            <p:ph type="title"/>
          </p:nvPr>
        </p:nvSpPr>
        <p:spPr>
          <a:xfrm>
            <a:off x="685800" y="118800"/>
            <a:ext cx="7772400" cy="838200"/>
          </a:xfrm>
        </p:spPr>
        <p:txBody>
          <a:bodyPr/>
          <a:lstStyle/>
          <a:p>
            <a:r>
              <a:rPr lang="en-US" dirty="0" smtClean="0">
                <a:solidFill>
                  <a:srgbClr val="FFEA42"/>
                </a:solidFill>
              </a:rPr>
              <a:t>Doppler “wobble”</a:t>
            </a:r>
            <a:endParaRPr lang="en-US" dirty="0">
              <a:solidFill>
                <a:srgbClr val="FFEA42"/>
              </a:solidFill>
            </a:endParaRPr>
          </a:p>
        </p:txBody>
      </p:sp>
      <p:pic>
        <p:nvPicPr>
          <p:cNvPr id="76805" name="Picture 5" descr="SpecAnim"/>
          <p:cNvPicPr>
            <a:picLocks noChangeAspect="1" noChangeArrowheads="1"/>
          </p:cNvPicPr>
          <p:nvPr/>
        </p:nvPicPr>
        <p:blipFill>
          <a:blip r:embed="rId4"/>
          <a:srcRect/>
          <a:stretch>
            <a:fillRect/>
          </a:stretch>
        </p:blipFill>
        <p:spPr bwMode="auto">
          <a:xfrm>
            <a:off x="4953000" y="1447800"/>
            <a:ext cx="3917950" cy="1165225"/>
          </a:xfrm>
          <a:prstGeom prst="rect">
            <a:avLst/>
          </a:prstGeom>
          <a:noFill/>
        </p:spPr>
      </p:pic>
      <p:sp>
        <p:nvSpPr>
          <p:cNvPr id="76807" name="Text Box 7"/>
          <p:cNvSpPr txBox="1">
            <a:spLocks noChangeArrowheads="1"/>
          </p:cNvSpPr>
          <p:nvPr/>
        </p:nvSpPr>
        <p:spPr bwMode="auto">
          <a:xfrm>
            <a:off x="457200" y="1524000"/>
            <a:ext cx="4267200" cy="1077218"/>
          </a:xfrm>
          <a:prstGeom prst="rect">
            <a:avLst/>
          </a:prstGeom>
          <a:noFill/>
          <a:ln w="9525">
            <a:noFill/>
            <a:miter lim="800000"/>
            <a:headEnd/>
            <a:tailEnd/>
          </a:ln>
        </p:spPr>
        <p:txBody>
          <a:bodyPr>
            <a:prstTxWarp prst="textNoShape">
              <a:avLst/>
            </a:prstTxWarp>
            <a:spAutoFit/>
          </a:bodyPr>
          <a:lstStyle/>
          <a:p>
            <a:pPr algn="ctr">
              <a:spcBef>
                <a:spcPct val="50000"/>
              </a:spcBef>
            </a:pPr>
            <a:r>
              <a:rPr lang="en-US" sz="3200" dirty="0">
                <a:solidFill>
                  <a:srgbClr val="FFFFFF"/>
                </a:solidFill>
              </a:rPr>
              <a:t>Measure this wobble using spectroscopy</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7306"/>
            <a:ext cx="8229600" cy="894116"/>
          </a:xfrm>
        </p:spPr>
        <p:txBody>
          <a:bodyPr/>
          <a:lstStyle/>
          <a:p>
            <a:r>
              <a:rPr lang="en-US" dirty="0" smtClean="0">
                <a:solidFill>
                  <a:srgbClr val="FFEA42"/>
                </a:solidFill>
              </a:rPr>
              <a:t>Planets around Sun-like stars</a:t>
            </a:r>
            <a:endParaRPr lang="en-US" dirty="0">
              <a:solidFill>
                <a:srgbClr val="FFEA42"/>
              </a:solidFill>
            </a:endParaRPr>
          </a:p>
        </p:txBody>
      </p:sp>
      <p:pic>
        <p:nvPicPr>
          <p:cNvPr id="7" name="Picture 6" descr="Complete HR diagram.jpg"/>
          <p:cNvPicPr>
            <a:picLocks noChangeAspect="1"/>
          </p:cNvPicPr>
          <p:nvPr/>
        </p:nvPicPr>
        <p:blipFill>
          <a:blip r:embed="rId2"/>
          <a:stretch>
            <a:fillRect/>
          </a:stretch>
        </p:blipFill>
        <p:spPr>
          <a:xfrm>
            <a:off x="1902019" y="1178475"/>
            <a:ext cx="5338949" cy="5311142"/>
          </a:xfrm>
          <a:prstGeom prst="rect">
            <a:avLst/>
          </a:prstGeom>
        </p:spPr>
      </p:pic>
      <p:grpSp>
        <p:nvGrpSpPr>
          <p:cNvPr id="8" name="Group 7"/>
          <p:cNvGrpSpPr/>
          <p:nvPr/>
        </p:nvGrpSpPr>
        <p:grpSpPr>
          <a:xfrm>
            <a:off x="5113216" y="1113274"/>
            <a:ext cx="3768937" cy="1682012"/>
            <a:chOff x="5113216" y="1179250"/>
            <a:chExt cx="3768937" cy="1682012"/>
          </a:xfrm>
        </p:grpSpPr>
        <p:sp>
          <p:nvSpPr>
            <p:cNvPr id="9" name="Curved Down Arrow 8"/>
            <p:cNvSpPr/>
            <p:nvPr/>
          </p:nvSpPr>
          <p:spPr>
            <a:xfrm>
              <a:off x="5113216" y="1179250"/>
              <a:ext cx="3183391" cy="758682"/>
            </a:xfrm>
            <a:prstGeom prst="curved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0" name="TextBox 9"/>
            <p:cNvSpPr txBox="1"/>
            <p:nvPr/>
          </p:nvSpPr>
          <p:spPr>
            <a:xfrm>
              <a:off x="7356435" y="1937932"/>
              <a:ext cx="1525718" cy="923330"/>
            </a:xfrm>
            <a:prstGeom prst="rect">
              <a:avLst/>
            </a:prstGeom>
            <a:noFill/>
            <a:ln>
              <a:solidFill>
                <a:srgbClr val="4F81BD"/>
              </a:solidFill>
            </a:ln>
          </p:spPr>
          <p:txBody>
            <a:bodyPr wrap="square" rtlCol="0">
              <a:spAutoFit/>
            </a:bodyPr>
            <a:lstStyle/>
            <a:p>
              <a:pPr algn="ctr"/>
              <a:r>
                <a:rPr lang="en-US" b="1" dirty="0" smtClean="0">
                  <a:solidFill>
                    <a:schemeClr val="bg2">
                      <a:lumMod val="60000"/>
                      <a:lumOff val="40000"/>
                    </a:schemeClr>
                  </a:solidFill>
                </a:rPr>
                <a:t>Black Holes</a:t>
              </a:r>
            </a:p>
            <a:p>
              <a:pPr algn="ctr"/>
              <a:r>
                <a:rPr lang="en-US" b="1" dirty="0" smtClean="0">
                  <a:solidFill>
                    <a:schemeClr val="bg2">
                      <a:lumMod val="60000"/>
                      <a:lumOff val="40000"/>
                    </a:schemeClr>
                  </a:solidFill>
                </a:rPr>
                <a:t>Neutron Stars</a:t>
              </a:r>
            </a:p>
            <a:p>
              <a:pPr algn="ctr"/>
              <a:r>
                <a:rPr lang="en-US" b="1" dirty="0" smtClean="0">
                  <a:solidFill>
                    <a:schemeClr val="bg2">
                      <a:lumMod val="60000"/>
                      <a:lumOff val="40000"/>
                    </a:schemeClr>
                  </a:solidFill>
                </a:rPr>
                <a:t>Pulsars</a:t>
              </a:r>
              <a:endParaRPr lang="en-US" b="1" dirty="0">
                <a:solidFill>
                  <a:schemeClr val="bg2">
                    <a:lumMod val="60000"/>
                    <a:lumOff val="40000"/>
                  </a:schemeClr>
                </a:solidFill>
              </a:endParaRPr>
            </a:p>
          </p:txBody>
        </p:sp>
      </p:grpSp>
      <p:sp>
        <p:nvSpPr>
          <p:cNvPr id="11" name="Oval 10"/>
          <p:cNvSpPr/>
          <p:nvPr/>
        </p:nvSpPr>
        <p:spPr>
          <a:xfrm>
            <a:off x="7507380" y="2461126"/>
            <a:ext cx="1179420" cy="390350"/>
          </a:xfrm>
          <a:prstGeom prst="ellipse">
            <a:avLst/>
          </a:prstGeom>
          <a:noFill/>
          <a:ln w="508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Oval 11"/>
          <p:cNvSpPr/>
          <p:nvPr/>
        </p:nvSpPr>
        <p:spPr>
          <a:xfrm rot="2319403">
            <a:off x="5351187" y="3726044"/>
            <a:ext cx="932159" cy="390350"/>
          </a:xfrm>
          <a:prstGeom prst="ellipse">
            <a:avLst/>
          </a:prstGeom>
          <a:noFill/>
          <a:ln w="508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900" decel="100000" fill="hold"/>
                                        <p:tgtEl>
                                          <p:spTgt spid="1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0" y="118800"/>
            <a:ext cx="9144000" cy="894116"/>
          </a:xfrm>
        </p:spPr>
        <p:txBody>
          <a:bodyPr>
            <a:normAutofit/>
          </a:bodyPr>
          <a:lstStyle/>
          <a:p>
            <a:r>
              <a:rPr lang="en-US" dirty="0" smtClean="0">
                <a:solidFill>
                  <a:srgbClr val="FFEA42"/>
                </a:solidFill>
              </a:rPr>
              <a:t>The Anglo-Australian Planet Search</a:t>
            </a:r>
            <a:endParaRPr lang="en-US" dirty="0">
              <a:solidFill>
                <a:srgbClr val="FFEA42"/>
              </a:solidFill>
            </a:endParaRPr>
          </a:p>
        </p:txBody>
      </p:sp>
      <p:sp>
        <p:nvSpPr>
          <p:cNvPr id="3" name="Content Placeholder 2"/>
          <p:cNvSpPr>
            <a:spLocks noGrp="1"/>
          </p:cNvSpPr>
          <p:nvPr>
            <p:ph idx="1"/>
          </p:nvPr>
        </p:nvSpPr>
        <p:spPr>
          <a:xfrm>
            <a:off x="152400" y="1480788"/>
            <a:ext cx="5562600" cy="4525963"/>
          </a:xfrm>
        </p:spPr>
        <p:txBody>
          <a:bodyPr/>
          <a:lstStyle/>
          <a:p>
            <a:r>
              <a:rPr lang="en-US" dirty="0" smtClean="0"/>
              <a:t>Using 3.9m Anglo-Australian Telescope with UCLES</a:t>
            </a:r>
          </a:p>
          <a:p>
            <a:r>
              <a:rPr lang="en-US" dirty="0" smtClean="0"/>
              <a:t>Program </a:t>
            </a:r>
            <a:r>
              <a:rPr lang="en-US" dirty="0" smtClean="0"/>
              <a:t>running &gt; 12 yr</a:t>
            </a:r>
            <a:endParaRPr lang="en-US" dirty="0" smtClean="0"/>
          </a:p>
          <a:p>
            <a:r>
              <a:rPr lang="en-US" dirty="0" smtClean="0"/>
              <a:t>~</a:t>
            </a:r>
            <a:r>
              <a:rPr lang="en-US" dirty="0" smtClean="0"/>
              <a:t>250 Sun-like targets</a:t>
            </a:r>
          </a:p>
          <a:p>
            <a:r>
              <a:rPr lang="en-US" dirty="0" smtClean="0"/>
              <a:t>Precision ~3m/s or better for FGK stars</a:t>
            </a:r>
          </a:p>
          <a:p>
            <a:r>
              <a:rPr lang="en-US" dirty="0" smtClean="0"/>
              <a:t>Precision ~5m/s for M stars</a:t>
            </a:r>
            <a:endParaRPr lang="en-US" dirty="0"/>
          </a:p>
        </p:txBody>
      </p:sp>
      <p:pic>
        <p:nvPicPr>
          <p:cNvPr id="4" name="Picture 3" descr="AAPS stable stars.jpg"/>
          <p:cNvPicPr>
            <a:picLocks noChangeAspect="1"/>
          </p:cNvPicPr>
          <p:nvPr/>
        </p:nvPicPr>
        <p:blipFill>
          <a:blip r:embed="rId2"/>
          <a:srcRect l="10108" t="3124" r="11051" b="7835"/>
          <a:stretch>
            <a:fillRect/>
          </a:stretch>
        </p:blipFill>
        <p:spPr>
          <a:xfrm>
            <a:off x="5714999" y="1513776"/>
            <a:ext cx="3128211" cy="4572000"/>
          </a:xfrm>
          <a:prstGeom prst="rect">
            <a:avLst/>
          </a:prstGeom>
        </p:spPr>
      </p:pic>
      <p:sp>
        <p:nvSpPr>
          <p:cNvPr id="5" name="TextBox 4"/>
          <p:cNvSpPr txBox="1"/>
          <p:nvPr/>
        </p:nvSpPr>
        <p:spPr>
          <a:xfrm>
            <a:off x="1789628" y="963434"/>
            <a:ext cx="5566808" cy="369332"/>
          </a:xfrm>
          <a:prstGeom prst="rect">
            <a:avLst/>
          </a:prstGeom>
          <a:noFill/>
        </p:spPr>
        <p:txBody>
          <a:bodyPr wrap="square" rtlCol="0">
            <a:spAutoFit/>
          </a:bodyPr>
          <a:lstStyle/>
          <a:p>
            <a:pPr algn="ctr"/>
            <a:r>
              <a:rPr lang="en-US" dirty="0" smtClean="0"/>
              <a:t>http://</a:t>
            </a:r>
            <a:r>
              <a:rPr lang="en-US" dirty="0" err="1" smtClean="0"/>
              <a:t>www.phys.unsw.edu.au/~cgt/planet</a:t>
            </a:r>
            <a:r>
              <a:rPr lang="en-US" dirty="0" smtClean="0"/>
              <a:t>/</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3741</TotalTime>
  <Words>910</Words>
  <Application>Microsoft Macintosh PowerPoint</Application>
  <PresentationFormat>On-screen Show (4:3)</PresentationFormat>
  <Paragraphs>113</Paragraphs>
  <Slides>27</Slides>
  <Notes>8</Notes>
  <HiddenSlides>0</HiddenSlides>
  <MMClips>0</MMClips>
  <ScaleCrop>false</ScaleCrop>
  <HeadingPairs>
    <vt:vector size="4" baseType="variant">
      <vt:variant>
        <vt:lpstr>Design Template</vt:lpstr>
      </vt:variant>
      <vt:variant>
        <vt:i4>1</vt:i4>
      </vt:variant>
      <vt:variant>
        <vt:lpstr>Slide Titles</vt:lpstr>
      </vt:variant>
      <vt:variant>
        <vt:i4>27</vt:i4>
      </vt:variant>
    </vt:vector>
  </HeadingPairs>
  <TitlesOfParts>
    <vt:vector size="28" baseType="lpstr">
      <vt:lpstr>Office Theme</vt:lpstr>
      <vt:lpstr>The Ubiquity of Planets</vt:lpstr>
      <vt:lpstr>Slide 2</vt:lpstr>
      <vt:lpstr>Slide 3</vt:lpstr>
      <vt:lpstr>Evolution of Stars</vt:lpstr>
      <vt:lpstr>How do we find Exoplanets?</vt:lpstr>
      <vt:lpstr>Doppler “wobble”</vt:lpstr>
      <vt:lpstr>Doppler “wobble”</vt:lpstr>
      <vt:lpstr>Planets around Sun-like stars</vt:lpstr>
      <vt:lpstr>The Anglo-Australian Planet Search</vt:lpstr>
      <vt:lpstr>AAPS discoveries</vt:lpstr>
      <vt:lpstr>AAPS discoveries</vt:lpstr>
      <vt:lpstr>Multi-planet systems</vt:lpstr>
      <vt:lpstr>Planets around other cool stars</vt:lpstr>
      <vt:lpstr>Planets around Giant stars</vt:lpstr>
      <vt:lpstr>Planetary Transits</vt:lpstr>
      <vt:lpstr>Planetary Transits</vt:lpstr>
      <vt:lpstr>Kepler: first results</vt:lpstr>
      <vt:lpstr>Planetary Composition</vt:lpstr>
      <vt:lpstr>Gravitational Microlensing</vt:lpstr>
      <vt:lpstr>Gravitational Microlensing</vt:lpstr>
      <vt:lpstr>Direct Imaging</vt:lpstr>
      <vt:lpstr>Young stars</vt:lpstr>
      <vt:lpstr>Eclipse Timing: Binary stars</vt:lpstr>
      <vt:lpstr>Circumbinary planets</vt:lpstr>
      <vt:lpstr>Evolved stars</vt:lpstr>
      <vt:lpstr>Free-floating Planets?</vt:lpstr>
      <vt:lpstr>Thank you!</vt:lpstr>
    </vt:vector>
  </TitlesOfParts>
  <Company>Anglo-Australian Observatory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Ubiquity of Planets</dc:title>
  <dc:creator>Simon O'Toole</dc:creator>
  <cp:lastModifiedBy>Simon O'Toole</cp:lastModifiedBy>
  <cp:revision>169</cp:revision>
  <dcterms:created xsi:type="dcterms:W3CDTF">2010-04-01T23:36:56Z</dcterms:created>
  <dcterms:modified xsi:type="dcterms:W3CDTF">2010-04-03T00:38:10Z</dcterms:modified>
</cp:coreProperties>
</file>